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73" r:id="rId5"/>
    <p:sldId id="274" r:id="rId6"/>
    <p:sldId id="275" r:id="rId7"/>
    <p:sldId id="276" r:id="rId8"/>
    <p:sldId id="294" r:id="rId9"/>
    <p:sldId id="280" r:id="rId10"/>
    <p:sldId id="279" r:id="rId11"/>
    <p:sldId id="278" r:id="rId12"/>
    <p:sldId id="277" r:id="rId13"/>
    <p:sldId id="282" r:id="rId14"/>
    <p:sldId id="292" r:id="rId15"/>
    <p:sldId id="291" r:id="rId16"/>
    <p:sldId id="290" r:id="rId17"/>
    <p:sldId id="289" r:id="rId18"/>
    <p:sldId id="288" r:id="rId19"/>
    <p:sldId id="287" r:id="rId20"/>
    <p:sldId id="286" r:id="rId21"/>
    <p:sldId id="272" r:id="rId22"/>
    <p:sldId id="29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FFFFFF"/>
    <a:srgbClr val="F6A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66" d="100"/>
          <a:sy n="66" d="100"/>
        </p:scale>
        <p:origin x="816" y="60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8959D0-926D-4B1C-BA71-958B55D4652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A018D32-C104-4C2F-AF6E-0427071D3C22}">
      <dgm:prSet/>
      <dgm:spPr/>
      <dgm:t>
        <a:bodyPr/>
        <a:lstStyle/>
        <a:p>
          <a:r>
            <a:rPr lang="en-US" dirty="0"/>
            <a:t>Existing Speech Recognition Systems use ASR </a:t>
          </a:r>
        </a:p>
      </dgm:t>
    </dgm:pt>
    <dgm:pt modelId="{5BFB8BD1-9661-421B-BD4F-894324E0A083}" type="parTrans" cxnId="{BE3992E0-B567-45C8-8560-7621F8E26AAE}">
      <dgm:prSet/>
      <dgm:spPr/>
      <dgm:t>
        <a:bodyPr/>
        <a:lstStyle/>
        <a:p>
          <a:endParaRPr lang="en-US"/>
        </a:p>
      </dgm:t>
    </dgm:pt>
    <dgm:pt modelId="{9384D0DE-4F74-400D-9370-C322A7357E58}" type="sibTrans" cxnId="{BE3992E0-B567-45C8-8560-7621F8E26AAE}">
      <dgm:prSet/>
      <dgm:spPr/>
      <dgm:t>
        <a:bodyPr/>
        <a:lstStyle/>
        <a:p>
          <a:endParaRPr lang="en-US"/>
        </a:p>
      </dgm:t>
    </dgm:pt>
    <dgm:pt modelId="{70EEF7E5-F9E5-4E35-964F-B4F04FAAE647}">
      <dgm:prSet/>
      <dgm:spPr/>
      <dgm:t>
        <a:bodyPr/>
        <a:lstStyle/>
        <a:p>
          <a:pPr algn="ctr"/>
          <a:r>
            <a:rPr lang="en-US" dirty="0"/>
            <a:t>For Surveillance Systems that do not include audio , speech recognition is difficult </a:t>
          </a:r>
        </a:p>
      </dgm:t>
    </dgm:pt>
    <dgm:pt modelId="{0461B2AA-07D5-4D22-B0C4-2E02009146FC}" type="parTrans" cxnId="{FCB72BBA-5A1A-4F6A-80A0-0DD17A8C4468}">
      <dgm:prSet/>
      <dgm:spPr/>
      <dgm:t>
        <a:bodyPr/>
        <a:lstStyle/>
        <a:p>
          <a:endParaRPr lang="en-US"/>
        </a:p>
      </dgm:t>
    </dgm:pt>
    <dgm:pt modelId="{D54AACF8-43C9-4B4C-A519-36984DF89E17}" type="sibTrans" cxnId="{FCB72BBA-5A1A-4F6A-80A0-0DD17A8C4468}">
      <dgm:prSet/>
      <dgm:spPr/>
      <dgm:t>
        <a:bodyPr/>
        <a:lstStyle/>
        <a:p>
          <a:endParaRPr lang="en-US"/>
        </a:p>
      </dgm:t>
    </dgm:pt>
    <dgm:pt modelId="{4E3FD7DF-6F63-442A-BB61-BE16B50E959E}" type="pres">
      <dgm:prSet presAssocID="{3D8959D0-926D-4B1C-BA71-958B55D46526}" presName="root" presStyleCnt="0">
        <dgm:presLayoutVars>
          <dgm:dir/>
          <dgm:resizeHandles val="exact"/>
        </dgm:presLayoutVars>
      </dgm:prSet>
      <dgm:spPr/>
    </dgm:pt>
    <dgm:pt modelId="{64558985-9AD7-49FA-A848-9221E9BD8AE2}" type="pres">
      <dgm:prSet presAssocID="{9A018D32-C104-4C2F-AF6E-0427071D3C22}" presName="compNode" presStyleCnt="0"/>
      <dgm:spPr/>
    </dgm:pt>
    <dgm:pt modelId="{E0F0FA5F-CE4C-4880-97C7-99566DA29D44}" type="pres">
      <dgm:prSet presAssocID="{9A018D32-C104-4C2F-AF6E-0427071D3C2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04AE5A3-6AC2-45EE-AF7D-09F7EAB753B8}" type="pres">
      <dgm:prSet presAssocID="{9A018D32-C104-4C2F-AF6E-0427071D3C22}" presName="spaceRect" presStyleCnt="0"/>
      <dgm:spPr/>
    </dgm:pt>
    <dgm:pt modelId="{A1A0E563-64BE-460F-8ED5-3E3D5F323C2E}" type="pres">
      <dgm:prSet presAssocID="{9A018D32-C104-4C2F-AF6E-0427071D3C22}" presName="textRect" presStyleLbl="revTx" presStyleIdx="0" presStyleCnt="2">
        <dgm:presLayoutVars>
          <dgm:chMax val="1"/>
          <dgm:chPref val="1"/>
        </dgm:presLayoutVars>
      </dgm:prSet>
      <dgm:spPr/>
    </dgm:pt>
    <dgm:pt modelId="{61D3A643-3508-4434-B553-F3174159A8CF}" type="pres">
      <dgm:prSet presAssocID="{9384D0DE-4F74-400D-9370-C322A7357E58}" presName="sibTrans" presStyleCnt="0"/>
      <dgm:spPr/>
    </dgm:pt>
    <dgm:pt modelId="{639A9604-876D-4ED3-B238-8B6E39D4C40E}" type="pres">
      <dgm:prSet presAssocID="{70EEF7E5-F9E5-4E35-964F-B4F04FAAE647}" presName="compNode" presStyleCnt="0"/>
      <dgm:spPr/>
    </dgm:pt>
    <dgm:pt modelId="{5C7CB870-C568-4527-A616-300B602BB5A0}" type="pres">
      <dgm:prSet presAssocID="{70EEF7E5-F9E5-4E35-964F-B4F04FAAE6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Sign"/>
        </a:ext>
      </dgm:extLst>
    </dgm:pt>
    <dgm:pt modelId="{681A3AB9-2F14-482B-BB33-31B1EC9CE3D2}" type="pres">
      <dgm:prSet presAssocID="{70EEF7E5-F9E5-4E35-964F-B4F04FAAE647}" presName="spaceRect" presStyleCnt="0"/>
      <dgm:spPr/>
    </dgm:pt>
    <dgm:pt modelId="{5B91CFF2-C96F-45CE-9EEB-FB96CC6F03EA}" type="pres">
      <dgm:prSet presAssocID="{70EEF7E5-F9E5-4E35-964F-B4F04FAAE647}" presName="textRect" presStyleLbl="revTx" presStyleIdx="1" presStyleCnt="2">
        <dgm:presLayoutVars>
          <dgm:chMax val="1"/>
          <dgm:chPref val="1"/>
        </dgm:presLayoutVars>
      </dgm:prSet>
      <dgm:spPr/>
    </dgm:pt>
  </dgm:ptLst>
  <dgm:cxnLst>
    <dgm:cxn modelId="{82888631-21E4-43C4-9BF1-B3402E1C2221}" type="presOf" srcId="{9A018D32-C104-4C2F-AF6E-0427071D3C22}" destId="{A1A0E563-64BE-460F-8ED5-3E3D5F323C2E}" srcOrd="0" destOrd="0" presId="urn:microsoft.com/office/officeart/2018/2/layout/IconLabelList"/>
    <dgm:cxn modelId="{FCB72BBA-5A1A-4F6A-80A0-0DD17A8C4468}" srcId="{3D8959D0-926D-4B1C-BA71-958B55D46526}" destId="{70EEF7E5-F9E5-4E35-964F-B4F04FAAE647}" srcOrd="1" destOrd="0" parTransId="{0461B2AA-07D5-4D22-B0C4-2E02009146FC}" sibTransId="{D54AACF8-43C9-4B4C-A519-36984DF89E17}"/>
    <dgm:cxn modelId="{97BB27CB-4C17-4DC8-BBC9-ACBAE35BC837}" type="presOf" srcId="{70EEF7E5-F9E5-4E35-964F-B4F04FAAE647}" destId="{5B91CFF2-C96F-45CE-9EEB-FB96CC6F03EA}" srcOrd="0" destOrd="0" presId="urn:microsoft.com/office/officeart/2018/2/layout/IconLabelList"/>
    <dgm:cxn modelId="{BE3992E0-B567-45C8-8560-7621F8E26AAE}" srcId="{3D8959D0-926D-4B1C-BA71-958B55D46526}" destId="{9A018D32-C104-4C2F-AF6E-0427071D3C22}" srcOrd="0" destOrd="0" parTransId="{5BFB8BD1-9661-421B-BD4F-894324E0A083}" sibTransId="{9384D0DE-4F74-400D-9370-C322A7357E58}"/>
    <dgm:cxn modelId="{7A0818E9-3070-4912-ACAF-2E3994A471A1}" type="presOf" srcId="{3D8959D0-926D-4B1C-BA71-958B55D46526}" destId="{4E3FD7DF-6F63-442A-BB61-BE16B50E959E}" srcOrd="0" destOrd="0" presId="urn:microsoft.com/office/officeart/2018/2/layout/IconLabelList"/>
    <dgm:cxn modelId="{1179EF6C-6C4A-48B2-859A-E715D8E4435B}" type="presParOf" srcId="{4E3FD7DF-6F63-442A-BB61-BE16B50E959E}" destId="{64558985-9AD7-49FA-A848-9221E9BD8AE2}" srcOrd="0" destOrd="0" presId="urn:microsoft.com/office/officeart/2018/2/layout/IconLabelList"/>
    <dgm:cxn modelId="{33BD3AEE-91F3-4DDD-A3DB-09DB6739482E}" type="presParOf" srcId="{64558985-9AD7-49FA-A848-9221E9BD8AE2}" destId="{E0F0FA5F-CE4C-4880-97C7-99566DA29D44}" srcOrd="0" destOrd="0" presId="urn:microsoft.com/office/officeart/2018/2/layout/IconLabelList"/>
    <dgm:cxn modelId="{EA2E689D-74CE-4E54-B787-C898D76E5116}" type="presParOf" srcId="{64558985-9AD7-49FA-A848-9221E9BD8AE2}" destId="{204AE5A3-6AC2-45EE-AF7D-09F7EAB753B8}" srcOrd="1" destOrd="0" presId="urn:microsoft.com/office/officeart/2018/2/layout/IconLabelList"/>
    <dgm:cxn modelId="{83327D9F-1D7B-4332-87BF-09A7E8201221}" type="presParOf" srcId="{64558985-9AD7-49FA-A848-9221E9BD8AE2}" destId="{A1A0E563-64BE-460F-8ED5-3E3D5F323C2E}" srcOrd="2" destOrd="0" presId="urn:microsoft.com/office/officeart/2018/2/layout/IconLabelList"/>
    <dgm:cxn modelId="{B3ED0008-45E9-4ADA-AFE1-8216B094D6FE}" type="presParOf" srcId="{4E3FD7DF-6F63-442A-BB61-BE16B50E959E}" destId="{61D3A643-3508-4434-B553-F3174159A8CF}" srcOrd="1" destOrd="0" presId="urn:microsoft.com/office/officeart/2018/2/layout/IconLabelList"/>
    <dgm:cxn modelId="{121DD997-4288-4F03-889C-5A2849F9B6FF}" type="presParOf" srcId="{4E3FD7DF-6F63-442A-BB61-BE16B50E959E}" destId="{639A9604-876D-4ED3-B238-8B6E39D4C40E}" srcOrd="2" destOrd="0" presId="urn:microsoft.com/office/officeart/2018/2/layout/IconLabelList"/>
    <dgm:cxn modelId="{385DE43C-21AD-4801-A0D6-A1A37848F7EE}" type="presParOf" srcId="{639A9604-876D-4ED3-B238-8B6E39D4C40E}" destId="{5C7CB870-C568-4527-A616-300B602BB5A0}" srcOrd="0" destOrd="0" presId="urn:microsoft.com/office/officeart/2018/2/layout/IconLabelList"/>
    <dgm:cxn modelId="{0CEEA844-127D-4AF3-A056-765D47143C96}" type="presParOf" srcId="{639A9604-876D-4ED3-B238-8B6E39D4C40E}" destId="{681A3AB9-2F14-482B-BB33-31B1EC9CE3D2}" srcOrd="1" destOrd="0" presId="urn:microsoft.com/office/officeart/2018/2/layout/IconLabelList"/>
    <dgm:cxn modelId="{908BE1C8-D401-43FA-869C-C55917DCB048}" type="presParOf" srcId="{639A9604-876D-4ED3-B238-8B6E39D4C40E}" destId="{5B91CFF2-C96F-45CE-9EEB-FB96CC6F03E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CC67A-FC27-4687-8B18-0BCE8078F28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3DB714-3E03-412C-8251-0907B36B4942}">
      <dgm:prSet custT="1"/>
      <dgm:spPr/>
      <dgm:t>
        <a:bodyPr/>
        <a:lstStyle/>
        <a:p>
          <a:pPr algn="ctr">
            <a:lnSpc>
              <a:spcPct val="100000"/>
            </a:lnSpc>
          </a:pPr>
          <a:r>
            <a:rPr lang="en-US" sz="2000" dirty="0">
              <a:latin typeface="Times New Roman" panose="02020603050405020304" pitchFamily="18" charset="0"/>
              <a:cs typeface="Times New Roman" panose="02020603050405020304" pitchFamily="18" charset="0"/>
            </a:rPr>
            <a:t>addressing security issues. </a:t>
          </a:r>
        </a:p>
      </dgm:t>
    </dgm:pt>
    <dgm:pt modelId="{75CC7A9A-345D-4CF5-8FCF-07A29BACC817}" type="parTrans" cxnId="{8DB8DE4D-4A5C-4C9F-8811-54C5FCF5FB39}">
      <dgm:prSet/>
      <dgm:spPr/>
      <dgm:t>
        <a:bodyPr/>
        <a:lstStyle/>
        <a:p>
          <a:endParaRPr lang="en-US"/>
        </a:p>
      </dgm:t>
    </dgm:pt>
    <dgm:pt modelId="{AC88FD19-56E6-4A00-BB55-8F279DD5F854}" type="sibTrans" cxnId="{8DB8DE4D-4A5C-4C9F-8811-54C5FCF5FB39}">
      <dgm:prSet/>
      <dgm:spPr/>
      <dgm:t>
        <a:bodyPr/>
        <a:lstStyle/>
        <a:p>
          <a:endParaRPr lang="en-US"/>
        </a:p>
      </dgm:t>
    </dgm:pt>
    <dgm:pt modelId="{454DE9B4-3C85-4D80-86E9-E5BF77382DB9}">
      <dgm:prSet custT="1"/>
      <dgm:spPr/>
      <dgm:t>
        <a:bodyPr/>
        <a:lstStyle/>
        <a:p>
          <a:pPr algn="ctr">
            <a:lnSpc>
              <a:spcPct val="100000"/>
            </a:lnSpc>
          </a:pPr>
          <a:r>
            <a:rPr lang="en-US" sz="2000" dirty="0">
              <a:latin typeface="Times New Roman" panose="02020603050405020304" pitchFamily="18" charset="0"/>
              <a:cs typeface="Times New Roman" panose="02020603050405020304" pitchFamily="18" charset="0"/>
            </a:rPr>
            <a:t>aims at overcoming the shortcoming of the existing surveillance systems. </a:t>
          </a:r>
        </a:p>
      </dgm:t>
    </dgm:pt>
    <dgm:pt modelId="{7B4AE783-A771-46F1-AED1-716D30B9276A}" type="parTrans" cxnId="{217D2A1E-2279-4442-907C-E85FB6F67AE9}">
      <dgm:prSet/>
      <dgm:spPr/>
      <dgm:t>
        <a:bodyPr/>
        <a:lstStyle/>
        <a:p>
          <a:endParaRPr lang="en-US"/>
        </a:p>
      </dgm:t>
    </dgm:pt>
    <dgm:pt modelId="{8FB6FBD5-FF70-49CC-B381-120C7210EF10}" type="sibTrans" cxnId="{217D2A1E-2279-4442-907C-E85FB6F67AE9}">
      <dgm:prSet/>
      <dgm:spPr/>
      <dgm:t>
        <a:bodyPr/>
        <a:lstStyle/>
        <a:p>
          <a:endParaRPr lang="en-US"/>
        </a:p>
      </dgm:t>
    </dgm:pt>
    <dgm:pt modelId="{1677FA81-A860-4A86-A548-F2997435A5DA}">
      <dgm:prSet custT="1"/>
      <dgm:spPr/>
      <dgm:t>
        <a:bodyPr/>
        <a:lstStyle/>
        <a:p>
          <a:pPr algn="ctr">
            <a:lnSpc>
              <a:spcPct val="100000"/>
            </a:lnSpc>
          </a:pPr>
          <a:r>
            <a:rPr lang="en-US" sz="2000" dirty="0">
              <a:latin typeface="Times New Roman" panose="02020603050405020304" pitchFamily="18" charset="0"/>
              <a:cs typeface="Times New Roman" panose="02020603050405020304" pitchFamily="18" charset="0"/>
            </a:rPr>
            <a:t>The main highlight of this project is to overcome the human inaccuracy and to achieve error prevention.</a:t>
          </a:r>
        </a:p>
      </dgm:t>
    </dgm:pt>
    <dgm:pt modelId="{25E6A107-FCAD-46EB-BB6A-F8A9E702DABC}" type="parTrans" cxnId="{2E661E95-508D-4BE5-874D-B3408838C157}">
      <dgm:prSet/>
      <dgm:spPr/>
      <dgm:t>
        <a:bodyPr/>
        <a:lstStyle/>
        <a:p>
          <a:endParaRPr lang="en-US"/>
        </a:p>
      </dgm:t>
    </dgm:pt>
    <dgm:pt modelId="{BA488704-E4A6-4AF9-9DCC-74285D28C668}" type="sibTrans" cxnId="{2E661E95-508D-4BE5-874D-B3408838C157}">
      <dgm:prSet/>
      <dgm:spPr/>
      <dgm:t>
        <a:bodyPr/>
        <a:lstStyle/>
        <a:p>
          <a:endParaRPr lang="en-US"/>
        </a:p>
      </dgm:t>
    </dgm:pt>
    <dgm:pt modelId="{EB73044F-AEC7-41F1-A73C-CD4FC82144C4}" type="pres">
      <dgm:prSet presAssocID="{013CC67A-FC27-4687-8B18-0BCE8078F286}" presName="root" presStyleCnt="0">
        <dgm:presLayoutVars>
          <dgm:dir/>
          <dgm:resizeHandles val="exact"/>
        </dgm:presLayoutVars>
      </dgm:prSet>
      <dgm:spPr/>
    </dgm:pt>
    <dgm:pt modelId="{3FF68268-0640-435E-AFF5-FC98F5AC98C0}" type="pres">
      <dgm:prSet presAssocID="{2C3DB714-3E03-412C-8251-0907B36B4942}" presName="compNode" presStyleCnt="0"/>
      <dgm:spPr/>
    </dgm:pt>
    <dgm:pt modelId="{FEBEA345-4809-4FB2-B1B8-52CEA0514627}" type="pres">
      <dgm:prSet presAssocID="{2C3DB714-3E03-412C-8251-0907B36B4942}" presName="iconRect" presStyleLbl="node1" presStyleIdx="0" presStyleCnt="3" custScaleX="143394" custScaleY="11068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dgm:spPr>
      <dgm:extLst>
        <a:ext uri="{E40237B7-FDA0-4F09-8148-C483321AD2D9}">
          <dgm14:cNvPr xmlns:dgm14="http://schemas.microsoft.com/office/drawing/2010/diagram" id="0" name="" descr="Lock with solid fill"/>
        </a:ext>
      </dgm:extLst>
    </dgm:pt>
    <dgm:pt modelId="{EA299258-54A3-4F30-8F99-2F6402EBC1F2}" type="pres">
      <dgm:prSet presAssocID="{2C3DB714-3E03-412C-8251-0907B36B4942}" presName="spaceRect" presStyleCnt="0"/>
      <dgm:spPr/>
    </dgm:pt>
    <dgm:pt modelId="{BBBFCB94-46CE-4A4D-B20C-225CEF8E8EAC}" type="pres">
      <dgm:prSet presAssocID="{2C3DB714-3E03-412C-8251-0907B36B4942}" presName="textRect" presStyleLbl="revTx" presStyleIdx="0" presStyleCnt="3">
        <dgm:presLayoutVars>
          <dgm:chMax val="1"/>
          <dgm:chPref val="1"/>
        </dgm:presLayoutVars>
      </dgm:prSet>
      <dgm:spPr/>
    </dgm:pt>
    <dgm:pt modelId="{3B0AD902-6610-474B-B17B-C6CB56C2895C}" type="pres">
      <dgm:prSet presAssocID="{AC88FD19-56E6-4A00-BB55-8F279DD5F854}" presName="sibTrans" presStyleCnt="0"/>
      <dgm:spPr/>
    </dgm:pt>
    <dgm:pt modelId="{42B0DD21-1C00-4E97-82E0-9F9588874C6A}" type="pres">
      <dgm:prSet presAssocID="{454DE9B4-3C85-4D80-86E9-E5BF77382DB9}" presName="compNode" presStyleCnt="0"/>
      <dgm:spPr/>
    </dgm:pt>
    <dgm:pt modelId="{A6E2EF61-85E5-403F-B1F2-04E6C054DA79}" type="pres">
      <dgm:prSet presAssocID="{454DE9B4-3C85-4D80-86E9-E5BF77382DB9}" presName="iconRect" presStyleLbl="node1" presStyleIdx="1" presStyleCnt="3" custScaleX="143394" custScaleY="12983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a:ext>
      </dgm:extLst>
    </dgm:pt>
    <dgm:pt modelId="{BD260145-0018-40EE-8273-4FE0EF5419B6}" type="pres">
      <dgm:prSet presAssocID="{454DE9B4-3C85-4D80-86E9-E5BF77382DB9}" presName="spaceRect" presStyleCnt="0"/>
      <dgm:spPr/>
    </dgm:pt>
    <dgm:pt modelId="{EB76C719-F958-4BA5-8712-23531FA49DF7}" type="pres">
      <dgm:prSet presAssocID="{454DE9B4-3C85-4D80-86E9-E5BF77382DB9}" presName="textRect" presStyleLbl="revTx" presStyleIdx="1" presStyleCnt="3">
        <dgm:presLayoutVars>
          <dgm:chMax val="1"/>
          <dgm:chPref val="1"/>
        </dgm:presLayoutVars>
      </dgm:prSet>
      <dgm:spPr/>
    </dgm:pt>
    <dgm:pt modelId="{BBB1610A-CA6F-4672-8C35-709CE7F8B022}" type="pres">
      <dgm:prSet presAssocID="{8FB6FBD5-FF70-49CC-B381-120C7210EF10}" presName="sibTrans" presStyleCnt="0"/>
      <dgm:spPr/>
    </dgm:pt>
    <dgm:pt modelId="{8231DCDC-B02F-4C6A-A327-C97BD8A23720}" type="pres">
      <dgm:prSet presAssocID="{1677FA81-A860-4A86-A548-F2997435A5DA}" presName="compNode" presStyleCnt="0"/>
      <dgm:spPr/>
    </dgm:pt>
    <dgm:pt modelId="{B01F9C64-7CF7-48F0-AC02-0E25C2403349}" type="pres">
      <dgm:prSet presAssocID="{1677FA81-A860-4A86-A548-F2997435A5DA}" presName="iconRect" presStyleLbl="node1" presStyleIdx="2" presStyleCnt="3" custScaleX="143394" custScaleY="129834" custLinFactNeighborY="-1782"/>
      <dgm:spPr>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extLst>
        <a:ext uri="{E40237B7-FDA0-4F09-8148-C483321AD2D9}">
          <dgm14:cNvPr xmlns:dgm14="http://schemas.microsoft.com/office/drawing/2010/diagram" id="0" name="" descr="Artificial Intelligence with solid fill"/>
        </a:ext>
      </dgm:extLst>
    </dgm:pt>
    <dgm:pt modelId="{20C3D98F-5C60-4B50-BFFB-E6A501424DA8}" type="pres">
      <dgm:prSet presAssocID="{1677FA81-A860-4A86-A548-F2997435A5DA}" presName="spaceRect" presStyleCnt="0"/>
      <dgm:spPr/>
    </dgm:pt>
    <dgm:pt modelId="{7115CA6F-3F13-4DE9-80B5-6D3A7EA9FA77}" type="pres">
      <dgm:prSet presAssocID="{1677FA81-A860-4A86-A548-F2997435A5DA}" presName="textRect" presStyleLbl="revTx" presStyleIdx="2" presStyleCnt="3" custScaleX="184807">
        <dgm:presLayoutVars>
          <dgm:chMax val="1"/>
          <dgm:chPref val="1"/>
        </dgm:presLayoutVars>
      </dgm:prSet>
      <dgm:spPr/>
    </dgm:pt>
  </dgm:ptLst>
  <dgm:cxnLst>
    <dgm:cxn modelId="{217D2A1E-2279-4442-907C-E85FB6F67AE9}" srcId="{013CC67A-FC27-4687-8B18-0BCE8078F286}" destId="{454DE9B4-3C85-4D80-86E9-E5BF77382DB9}" srcOrd="1" destOrd="0" parTransId="{7B4AE783-A771-46F1-AED1-716D30B9276A}" sibTransId="{8FB6FBD5-FF70-49CC-B381-120C7210EF10}"/>
    <dgm:cxn modelId="{AF9ECE1E-DDD0-45AE-AEA4-317E3E9BB404}" type="presOf" srcId="{454DE9B4-3C85-4D80-86E9-E5BF77382DB9}" destId="{EB76C719-F958-4BA5-8712-23531FA49DF7}" srcOrd="0" destOrd="0" presId="urn:microsoft.com/office/officeart/2018/2/layout/IconLabelList"/>
    <dgm:cxn modelId="{8DB8DE4D-4A5C-4C9F-8811-54C5FCF5FB39}" srcId="{013CC67A-FC27-4687-8B18-0BCE8078F286}" destId="{2C3DB714-3E03-412C-8251-0907B36B4942}" srcOrd="0" destOrd="0" parTransId="{75CC7A9A-345D-4CF5-8FCF-07A29BACC817}" sibTransId="{AC88FD19-56E6-4A00-BB55-8F279DD5F854}"/>
    <dgm:cxn modelId="{2982DF4F-60A9-42DB-9D8A-EF6703397A4A}" type="presOf" srcId="{013CC67A-FC27-4687-8B18-0BCE8078F286}" destId="{EB73044F-AEC7-41F1-A73C-CD4FC82144C4}" srcOrd="0" destOrd="0" presId="urn:microsoft.com/office/officeart/2018/2/layout/IconLabelList"/>
    <dgm:cxn modelId="{B6AA7457-537E-4197-9D46-9B37DAF2E8F2}" type="presOf" srcId="{2C3DB714-3E03-412C-8251-0907B36B4942}" destId="{BBBFCB94-46CE-4A4D-B20C-225CEF8E8EAC}" srcOrd="0" destOrd="0" presId="urn:microsoft.com/office/officeart/2018/2/layout/IconLabelList"/>
    <dgm:cxn modelId="{52E8AE7D-BFA4-4619-A0E6-8426BA282692}" type="presOf" srcId="{1677FA81-A860-4A86-A548-F2997435A5DA}" destId="{7115CA6F-3F13-4DE9-80B5-6D3A7EA9FA77}" srcOrd="0" destOrd="0" presId="urn:microsoft.com/office/officeart/2018/2/layout/IconLabelList"/>
    <dgm:cxn modelId="{2E661E95-508D-4BE5-874D-B3408838C157}" srcId="{013CC67A-FC27-4687-8B18-0BCE8078F286}" destId="{1677FA81-A860-4A86-A548-F2997435A5DA}" srcOrd="2" destOrd="0" parTransId="{25E6A107-FCAD-46EB-BB6A-F8A9E702DABC}" sibTransId="{BA488704-E4A6-4AF9-9DCC-74285D28C668}"/>
    <dgm:cxn modelId="{073C88F1-0559-43AB-BB5B-6E88561B9EAE}" type="presParOf" srcId="{EB73044F-AEC7-41F1-A73C-CD4FC82144C4}" destId="{3FF68268-0640-435E-AFF5-FC98F5AC98C0}" srcOrd="0" destOrd="0" presId="urn:microsoft.com/office/officeart/2018/2/layout/IconLabelList"/>
    <dgm:cxn modelId="{9FED6425-00C8-4D25-BB8F-9CED6775A84C}" type="presParOf" srcId="{3FF68268-0640-435E-AFF5-FC98F5AC98C0}" destId="{FEBEA345-4809-4FB2-B1B8-52CEA0514627}" srcOrd="0" destOrd="0" presId="urn:microsoft.com/office/officeart/2018/2/layout/IconLabelList"/>
    <dgm:cxn modelId="{6BE94178-3290-4DF2-BD35-345FA1BE247C}" type="presParOf" srcId="{3FF68268-0640-435E-AFF5-FC98F5AC98C0}" destId="{EA299258-54A3-4F30-8F99-2F6402EBC1F2}" srcOrd="1" destOrd="0" presId="urn:microsoft.com/office/officeart/2018/2/layout/IconLabelList"/>
    <dgm:cxn modelId="{F275A03F-B338-4D80-AB86-B191FC49A92D}" type="presParOf" srcId="{3FF68268-0640-435E-AFF5-FC98F5AC98C0}" destId="{BBBFCB94-46CE-4A4D-B20C-225CEF8E8EAC}" srcOrd="2" destOrd="0" presId="urn:microsoft.com/office/officeart/2018/2/layout/IconLabelList"/>
    <dgm:cxn modelId="{D98FA248-4613-406D-AA10-574161474F92}" type="presParOf" srcId="{EB73044F-AEC7-41F1-A73C-CD4FC82144C4}" destId="{3B0AD902-6610-474B-B17B-C6CB56C2895C}" srcOrd="1" destOrd="0" presId="urn:microsoft.com/office/officeart/2018/2/layout/IconLabelList"/>
    <dgm:cxn modelId="{9C39E7D0-EC43-41DF-8112-969C9BCED8E2}" type="presParOf" srcId="{EB73044F-AEC7-41F1-A73C-CD4FC82144C4}" destId="{42B0DD21-1C00-4E97-82E0-9F9588874C6A}" srcOrd="2" destOrd="0" presId="urn:microsoft.com/office/officeart/2018/2/layout/IconLabelList"/>
    <dgm:cxn modelId="{5CD04E9D-8E54-46C8-BA34-D683DF4006A5}" type="presParOf" srcId="{42B0DD21-1C00-4E97-82E0-9F9588874C6A}" destId="{A6E2EF61-85E5-403F-B1F2-04E6C054DA79}" srcOrd="0" destOrd="0" presId="urn:microsoft.com/office/officeart/2018/2/layout/IconLabelList"/>
    <dgm:cxn modelId="{80E94A20-F330-46DE-9544-F205E071BAD4}" type="presParOf" srcId="{42B0DD21-1C00-4E97-82E0-9F9588874C6A}" destId="{BD260145-0018-40EE-8273-4FE0EF5419B6}" srcOrd="1" destOrd="0" presId="urn:microsoft.com/office/officeart/2018/2/layout/IconLabelList"/>
    <dgm:cxn modelId="{F399631D-5119-4A57-9F94-2C8DF079C06A}" type="presParOf" srcId="{42B0DD21-1C00-4E97-82E0-9F9588874C6A}" destId="{EB76C719-F958-4BA5-8712-23531FA49DF7}" srcOrd="2" destOrd="0" presId="urn:microsoft.com/office/officeart/2018/2/layout/IconLabelList"/>
    <dgm:cxn modelId="{95D24497-A136-4250-B066-E1BB8B027C3E}" type="presParOf" srcId="{EB73044F-AEC7-41F1-A73C-CD4FC82144C4}" destId="{BBB1610A-CA6F-4672-8C35-709CE7F8B022}" srcOrd="3" destOrd="0" presId="urn:microsoft.com/office/officeart/2018/2/layout/IconLabelList"/>
    <dgm:cxn modelId="{B24F8470-D621-492D-BFA9-BCE534C7495E}" type="presParOf" srcId="{EB73044F-AEC7-41F1-A73C-CD4FC82144C4}" destId="{8231DCDC-B02F-4C6A-A327-C97BD8A23720}" srcOrd="4" destOrd="0" presId="urn:microsoft.com/office/officeart/2018/2/layout/IconLabelList"/>
    <dgm:cxn modelId="{341ED2A9-C414-43EB-A315-AB8DE403C07D}" type="presParOf" srcId="{8231DCDC-B02F-4C6A-A327-C97BD8A23720}" destId="{B01F9C64-7CF7-48F0-AC02-0E25C2403349}" srcOrd="0" destOrd="0" presId="urn:microsoft.com/office/officeart/2018/2/layout/IconLabelList"/>
    <dgm:cxn modelId="{5A8B1BA6-4ADF-4F9D-AAA2-023C9123F2C0}" type="presParOf" srcId="{8231DCDC-B02F-4C6A-A327-C97BD8A23720}" destId="{20C3D98F-5C60-4B50-BFFB-E6A501424DA8}" srcOrd="1" destOrd="0" presId="urn:microsoft.com/office/officeart/2018/2/layout/IconLabelList"/>
    <dgm:cxn modelId="{6ABB8557-F4E9-494B-B0E5-71958E1892E4}" type="presParOf" srcId="{8231DCDC-B02F-4C6A-A327-C97BD8A23720}" destId="{7115CA6F-3F13-4DE9-80B5-6D3A7EA9FA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790FAC-E1DF-4C1A-B15C-4B37BD1C498D}"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8A38BC6-7116-4DFC-AE4E-052B25C079EE}">
      <dgm:prSet custT="1"/>
      <dgm:spPr/>
      <dgm:t>
        <a:bodyPr/>
        <a:lstStyle/>
        <a:p>
          <a:pPr>
            <a:lnSpc>
              <a:spcPct val="100000"/>
            </a:lnSpc>
            <a:defRPr cap="all"/>
          </a:pPr>
          <a:r>
            <a:rPr lang="en-US" sz="2000" dirty="0">
              <a:latin typeface="Times New Roman" panose="02020603050405020304" pitchFamily="18" charset="0"/>
              <a:cs typeface="Times New Roman" panose="02020603050405020304" pitchFamily="18" charset="0"/>
            </a:rPr>
            <a:t>Useful at Crime scenes</a:t>
          </a:r>
        </a:p>
      </dgm:t>
    </dgm:pt>
    <dgm:pt modelId="{F7538678-1E34-438D-8A03-1503AEA69B4E}" type="parTrans" cxnId="{C7B25D08-6C4A-4FAB-AC42-A8DBBB2829BC}">
      <dgm:prSet/>
      <dgm:spPr/>
      <dgm:t>
        <a:bodyPr/>
        <a:lstStyle/>
        <a:p>
          <a:endParaRPr lang="en-US"/>
        </a:p>
      </dgm:t>
    </dgm:pt>
    <dgm:pt modelId="{444FC896-8795-4DAC-B378-67B039171C54}" type="sibTrans" cxnId="{C7B25D08-6C4A-4FAB-AC42-A8DBBB2829BC}">
      <dgm:prSet/>
      <dgm:spPr/>
      <dgm:t>
        <a:bodyPr/>
        <a:lstStyle/>
        <a:p>
          <a:endParaRPr lang="en-US"/>
        </a:p>
      </dgm:t>
    </dgm:pt>
    <dgm:pt modelId="{5F63DC35-4F3C-4493-94F3-A81B531B4D74}">
      <dgm:prSet custT="1"/>
      <dgm:spPr/>
      <dgm:t>
        <a:bodyPr/>
        <a:lstStyle/>
        <a:p>
          <a:pPr>
            <a:lnSpc>
              <a:spcPct val="100000"/>
            </a:lnSpc>
            <a:defRPr cap="all"/>
          </a:pPr>
          <a:r>
            <a:rPr lang="en-US" sz="2000" dirty="0">
              <a:latin typeface="Times New Roman" panose="02020603050405020304" pitchFamily="18" charset="0"/>
              <a:cs typeface="Times New Roman" panose="02020603050405020304" pitchFamily="18" charset="0"/>
            </a:rPr>
            <a:t>Helpful</a:t>
          </a:r>
          <a:r>
            <a:rPr lang="en-US" sz="2000" baseline="0" dirty="0">
              <a:latin typeface="Times New Roman" panose="02020603050405020304" pitchFamily="18" charset="0"/>
              <a:cs typeface="Times New Roman" panose="02020603050405020304" pitchFamily="18" charset="0"/>
            </a:rPr>
            <a:t> for people with hearing disabilities</a:t>
          </a:r>
          <a:endParaRPr lang="en-US" sz="2000" dirty="0">
            <a:latin typeface="Times New Roman" panose="02020603050405020304" pitchFamily="18" charset="0"/>
            <a:cs typeface="Times New Roman" panose="02020603050405020304" pitchFamily="18" charset="0"/>
          </a:endParaRPr>
        </a:p>
      </dgm:t>
    </dgm:pt>
    <dgm:pt modelId="{A237A20E-7AB5-4011-88C4-F47C7FC517FD}" type="parTrans" cxnId="{25924232-6376-4BFD-99D6-65D9F26977D9}">
      <dgm:prSet/>
      <dgm:spPr/>
      <dgm:t>
        <a:bodyPr/>
        <a:lstStyle/>
        <a:p>
          <a:endParaRPr lang="en-US"/>
        </a:p>
      </dgm:t>
    </dgm:pt>
    <dgm:pt modelId="{F96DC060-BE3F-4014-93FD-8BF35637838D}" type="sibTrans" cxnId="{25924232-6376-4BFD-99D6-65D9F26977D9}">
      <dgm:prSet/>
      <dgm:spPr/>
      <dgm:t>
        <a:bodyPr/>
        <a:lstStyle/>
        <a:p>
          <a:endParaRPr lang="en-US"/>
        </a:p>
      </dgm:t>
    </dgm:pt>
    <dgm:pt modelId="{2B036AD7-C783-4337-B131-65880F99FC82}">
      <dgm:prSet custT="1"/>
      <dgm:spPr/>
      <dgm:t>
        <a:bodyPr/>
        <a:lstStyle/>
        <a:p>
          <a:pPr>
            <a:lnSpc>
              <a:spcPct val="100000"/>
            </a:lnSpc>
            <a:defRPr cap="all"/>
          </a:pPr>
          <a:r>
            <a:rPr lang="en-US" sz="2000" dirty="0">
              <a:latin typeface="Times New Roman" panose="02020603050405020304" pitchFamily="18" charset="0"/>
              <a:cs typeface="Times New Roman" panose="02020603050405020304" pitchFamily="18" charset="0"/>
            </a:rPr>
            <a:t>To</a:t>
          </a:r>
          <a:r>
            <a:rPr lang="en-US" sz="2000" baseline="0" dirty="0">
              <a:latin typeface="Times New Roman" panose="02020603050405020304" pitchFamily="18" charset="0"/>
              <a:cs typeface="Times New Roman" panose="02020603050405020304" pitchFamily="18" charset="0"/>
            </a:rPr>
            <a:t> generate subtitles</a:t>
          </a:r>
          <a:endParaRPr lang="en-US" sz="2000" dirty="0">
            <a:latin typeface="Times New Roman" panose="02020603050405020304" pitchFamily="18" charset="0"/>
            <a:cs typeface="Times New Roman" panose="02020603050405020304" pitchFamily="18" charset="0"/>
          </a:endParaRPr>
        </a:p>
      </dgm:t>
    </dgm:pt>
    <dgm:pt modelId="{A586ACC2-E33C-455E-8DDB-3C4AFB949888}" type="parTrans" cxnId="{DE48C182-0599-4971-9664-7FAF19342715}">
      <dgm:prSet/>
      <dgm:spPr/>
      <dgm:t>
        <a:bodyPr/>
        <a:lstStyle/>
        <a:p>
          <a:endParaRPr lang="en-US"/>
        </a:p>
      </dgm:t>
    </dgm:pt>
    <dgm:pt modelId="{A5B8D427-6796-4867-9683-61262ADA91B4}" type="sibTrans" cxnId="{DE48C182-0599-4971-9664-7FAF19342715}">
      <dgm:prSet/>
      <dgm:spPr/>
      <dgm:t>
        <a:bodyPr/>
        <a:lstStyle/>
        <a:p>
          <a:endParaRPr lang="en-US"/>
        </a:p>
      </dgm:t>
    </dgm:pt>
    <dgm:pt modelId="{32668F0A-42D4-4927-84E2-753188B5AD87}" type="pres">
      <dgm:prSet presAssocID="{A0790FAC-E1DF-4C1A-B15C-4B37BD1C498D}" presName="root" presStyleCnt="0">
        <dgm:presLayoutVars>
          <dgm:dir/>
          <dgm:resizeHandles val="exact"/>
        </dgm:presLayoutVars>
      </dgm:prSet>
      <dgm:spPr/>
    </dgm:pt>
    <dgm:pt modelId="{61479182-E26F-49FB-B8F9-3116B0DD6644}" type="pres">
      <dgm:prSet presAssocID="{68A38BC6-7116-4DFC-AE4E-052B25C079EE}" presName="compNode" presStyleCnt="0"/>
      <dgm:spPr/>
    </dgm:pt>
    <dgm:pt modelId="{9AADBD18-3404-473A-A086-127ABD471E84}" type="pres">
      <dgm:prSet presAssocID="{68A38BC6-7116-4DFC-AE4E-052B25C079EE}" presName="iconBgRect" presStyleLbl="bgShp" presStyleIdx="0" presStyleCnt="3"/>
      <dgm:spPr>
        <a:solidFill>
          <a:schemeClr val="tx2"/>
        </a:solidFill>
      </dgm:spPr>
    </dgm:pt>
    <dgm:pt modelId="{41AD087F-F8D4-415F-ACC6-A4DA30D57A5D}" type="pres">
      <dgm:prSet presAssocID="{68A38BC6-7116-4DFC-AE4E-052B25C079E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cuffs with solid fill"/>
        </a:ext>
      </dgm:extLst>
    </dgm:pt>
    <dgm:pt modelId="{478568C6-61C8-464E-83CE-BA7B18E375C8}" type="pres">
      <dgm:prSet presAssocID="{68A38BC6-7116-4DFC-AE4E-052B25C079EE}" presName="spaceRect" presStyleCnt="0"/>
      <dgm:spPr/>
    </dgm:pt>
    <dgm:pt modelId="{6B6CE3C5-3B96-4820-B7BE-5016D1374B10}" type="pres">
      <dgm:prSet presAssocID="{68A38BC6-7116-4DFC-AE4E-052B25C079EE}" presName="textRect" presStyleLbl="revTx" presStyleIdx="0" presStyleCnt="3" custScaleX="106000" custScaleY="115401">
        <dgm:presLayoutVars>
          <dgm:chMax val="1"/>
          <dgm:chPref val="1"/>
        </dgm:presLayoutVars>
      </dgm:prSet>
      <dgm:spPr/>
    </dgm:pt>
    <dgm:pt modelId="{9EE08F7E-9561-456D-9C3C-E94FB9BF017E}" type="pres">
      <dgm:prSet presAssocID="{444FC896-8795-4DAC-B378-67B039171C54}" presName="sibTrans" presStyleCnt="0"/>
      <dgm:spPr/>
    </dgm:pt>
    <dgm:pt modelId="{38856C01-7C97-49D3-98E2-94E6B8567E49}" type="pres">
      <dgm:prSet presAssocID="{5F63DC35-4F3C-4493-94F3-A81B531B4D74}" presName="compNode" presStyleCnt="0"/>
      <dgm:spPr/>
    </dgm:pt>
    <dgm:pt modelId="{C47AD2B5-17D8-4773-B6DF-209B673C8345}" type="pres">
      <dgm:prSet presAssocID="{5F63DC35-4F3C-4493-94F3-A81B531B4D74}" presName="iconBgRect" presStyleLbl="bgShp" presStyleIdx="1" presStyleCnt="3"/>
      <dgm:spPr>
        <a:solidFill>
          <a:schemeClr val="tx2"/>
        </a:solidFill>
      </dgm:spPr>
    </dgm:pt>
    <dgm:pt modelId="{42D7F779-995C-4F05-B63C-46AA10619414}" type="pres">
      <dgm:prSet presAssocID="{5F63DC35-4F3C-4493-94F3-A81B531B4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af with solid fill"/>
        </a:ext>
      </dgm:extLst>
    </dgm:pt>
    <dgm:pt modelId="{52CD0DD7-06BB-415F-BD4A-F21DCD3A8822}" type="pres">
      <dgm:prSet presAssocID="{5F63DC35-4F3C-4493-94F3-A81B531B4D74}" presName="spaceRect" presStyleCnt="0"/>
      <dgm:spPr/>
    </dgm:pt>
    <dgm:pt modelId="{78884F33-2B3A-4F06-9A4A-AC181AB86F83}" type="pres">
      <dgm:prSet presAssocID="{5F63DC35-4F3C-4493-94F3-A81B531B4D74}" presName="textRect" presStyleLbl="revTx" presStyleIdx="1" presStyleCnt="3" custScaleX="120807" custScaleY="135803" custLinFactNeighborX="2509" custLinFactNeighborY="9097">
        <dgm:presLayoutVars>
          <dgm:chMax val="1"/>
          <dgm:chPref val="1"/>
        </dgm:presLayoutVars>
      </dgm:prSet>
      <dgm:spPr/>
    </dgm:pt>
    <dgm:pt modelId="{AD921BD1-6AE3-446F-BAE1-2D75DFCF2C46}" type="pres">
      <dgm:prSet presAssocID="{F96DC060-BE3F-4014-93FD-8BF35637838D}" presName="sibTrans" presStyleCnt="0"/>
      <dgm:spPr/>
    </dgm:pt>
    <dgm:pt modelId="{3DD24EEE-721F-4AEC-AC59-C4116472D40C}" type="pres">
      <dgm:prSet presAssocID="{2B036AD7-C783-4337-B131-65880F99FC82}" presName="compNode" presStyleCnt="0"/>
      <dgm:spPr/>
    </dgm:pt>
    <dgm:pt modelId="{0C63C9DF-0B6B-4DAA-87CD-9D0857A0E274}" type="pres">
      <dgm:prSet presAssocID="{2B036AD7-C783-4337-B131-65880F99FC82}" presName="iconBgRect" presStyleLbl="bgShp" presStyleIdx="2" presStyleCnt="3"/>
      <dgm:spPr>
        <a:solidFill>
          <a:schemeClr val="tx2"/>
        </a:solidFill>
      </dgm:spPr>
    </dgm:pt>
    <dgm:pt modelId="{C1EB343B-95DB-438D-B23B-355EB5A74B25}" type="pres">
      <dgm:prSet presAssocID="{2B036AD7-C783-4337-B131-65880F99FC8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log with solid fill"/>
        </a:ext>
      </dgm:extLst>
    </dgm:pt>
    <dgm:pt modelId="{53C1C822-4AF2-42CA-8B75-219150455557}" type="pres">
      <dgm:prSet presAssocID="{2B036AD7-C783-4337-B131-65880F99FC82}" presName="spaceRect" presStyleCnt="0"/>
      <dgm:spPr/>
    </dgm:pt>
    <dgm:pt modelId="{90F17641-F7B3-470A-8361-8C7960027E77}" type="pres">
      <dgm:prSet presAssocID="{2B036AD7-C783-4337-B131-65880F99FC82}" presName="textRect" presStyleLbl="revTx" presStyleIdx="2" presStyleCnt="3" custLinFactNeighborX="-418" custLinFactNeighborY="-19233">
        <dgm:presLayoutVars>
          <dgm:chMax val="1"/>
          <dgm:chPref val="1"/>
        </dgm:presLayoutVars>
      </dgm:prSet>
      <dgm:spPr/>
    </dgm:pt>
  </dgm:ptLst>
  <dgm:cxnLst>
    <dgm:cxn modelId="{C7B25D08-6C4A-4FAB-AC42-A8DBBB2829BC}" srcId="{A0790FAC-E1DF-4C1A-B15C-4B37BD1C498D}" destId="{68A38BC6-7116-4DFC-AE4E-052B25C079EE}" srcOrd="0" destOrd="0" parTransId="{F7538678-1E34-438D-8A03-1503AEA69B4E}" sibTransId="{444FC896-8795-4DAC-B378-67B039171C54}"/>
    <dgm:cxn modelId="{25924232-6376-4BFD-99D6-65D9F26977D9}" srcId="{A0790FAC-E1DF-4C1A-B15C-4B37BD1C498D}" destId="{5F63DC35-4F3C-4493-94F3-A81B531B4D74}" srcOrd="1" destOrd="0" parTransId="{A237A20E-7AB5-4011-88C4-F47C7FC517FD}" sibTransId="{F96DC060-BE3F-4014-93FD-8BF35637838D}"/>
    <dgm:cxn modelId="{8F33204F-A1F1-43DC-AB16-2B3E901210E9}" type="presOf" srcId="{5F63DC35-4F3C-4493-94F3-A81B531B4D74}" destId="{78884F33-2B3A-4F06-9A4A-AC181AB86F83}" srcOrd="0" destOrd="0" presId="urn:microsoft.com/office/officeart/2018/5/layout/IconCircleLabelList"/>
    <dgm:cxn modelId="{DE48C182-0599-4971-9664-7FAF19342715}" srcId="{A0790FAC-E1DF-4C1A-B15C-4B37BD1C498D}" destId="{2B036AD7-C783-4337-B131-65880F99FC82}" srcOrd="2" destOrd="0" parTransId="{A586ACC2-E33C-455E-8DDB-3C4AFB949888}" sibTransId="{A5B8D427-6796-4867-9683-61262ADA91B4}"/>
    <dgm:cxn modelId="{0B9C6D8F-DA84-459A-AF0B-7D6E34119CC3}" type="presOf" srcId="{2B036AD7-C783-4337-B131-65880F99FC82}" destId="{90F17641-F7B3-470A-8361-8C7960027E77}" srcOrd="0" destOrd="0" presId="urn:microsoft.com/office/officeart/2018/5/layout/IconCircleLabelList"/>
    <dgm:cxn modelId="{E55257A9-2AF0-4967-8970-976F629A8BCD}" type="presOf" srcId="{A0790FAC-E1DF-4C1A-B15C-4B37BD1C498D}" destId="{32668F0A-42D4-4927-84E2-753188B5AD87}" srcOrd="0" destOrd="0" presId="urn:microsoft.com/office/officeart/2018/5/layout/IconCircleLabelList"/>
    <dgm:cxn modelId="{6DFA03AD-A40B-46EC-9784-9BCB7DBEA4A5}" type="presOf" srcId="{68A38BC6-7116-4DFC-AE4E-052B25C079EE}" destId="{6B6CE3C5-3B96-4820-B7BE-5016D1374B10}" srcOrd="0" destOrd="0" presId="urn:microsoft.com/office/officeart/2018/5/layout/IconCircleLabelList"/>
    <dgm:cxn modelId="{B8D3F0EB-ACD6-4FB4-83A4-C15C6636F43A}" type="presParOf" srcId="{32668F0A-42D4-4927-84E2-753188B5AD87}" destId="{61479182-E26F-49FB-B8F9-3116B0DD6644}" srcOrd="0" destOrd="0" presId="urn:microsoft.com/office/officeart/2018/5/layout/IconCircleLabelList"/>
    <dgm:cxn modelId="{006A6637-2707-46C5-966F-4642E8A36306}" type="presParOf" srcId="{61479182-E26F-49FB-B8F9-3116B0DD6644}" destId="{9AADBD18-3404-473A-A086-127ABD471E84}" srcOrd="0" destOrd="0" presId="urn:microsoft.com/office/officeart/2018/5/layout/IconCircleLabelList"/>
    <dgm:cxn modelId="{F33A4789-3288-4C0C-9ACE-7F9CDC24C055}" type="presParOf" srcId="{61479182-E26F-49FB-B8F9-3116B0DD6644}" destId="{41AD087F-F8D4-415F-ACC6-A4DA30D57A5D}" srcOrd="1" destOrd="0" presId="urn:microsoft.com/office/officeart/2018/5/layout/IconCircleLabelList"/>
    <dgm:cxn modelId="{75BC3A9F-F2B5-455A-85F1-51B8039E09B9}" type="presParOf" srcId="{61479182-E26F-49FB-B8F9-3116B0DD6644}" destId="{478568C6-61C8-464E-83CE-BA7B18E375C8}" srcOrd="2" destOrd="0" presId="urn:microsoft.com/office/officeart/2018/5/layout/IconCircleLabelList"/>
    <dgm:cxn modelId="{85C6874E-5238-4F43-8116-6B07B7D0B17B}" type="presParOf" srcId="{61479182-E26F-49FB-B8F9-3116B0DD6644}" destId="{6B6CE3C5-3B96-4820-B7BE-5016D1374B10}" srcOrd="3" destOrd="0" presId="urn:microsoft.com/office/officeart/2018/5/layout/IconCircleLabelList"/>
    <dgm:cxn modelId="{6885B3DD-3B95-4DE5-B907-13382DFB250F}" type="presParOf" srcId="{32668F0A-42D4-4927-84E2-753188B5AD87}" destId="{9EE08F7E-9561-456D-9C3C-E94FB9BF017E}" srcOrd="1" destOrd="0" presId="urn:microsoft.com/office/officeart/2018/5/layout/IconCircleLabelList"/>
    <dgm:cxn modelId="{F12FFE76-C572-46B6-AE0A-CA4F71B50A32}" type="presParOf" srcId="{32668F0A-42D4-4927-84E2-753188B5AD87}" destId="{38856C01-7C97-49D3-98E2-94E6B8567E49}" srcOrd="2" destOrd="0" presId="urn:microsoft.com/office/officeart/2018/5/layout/IconCircleLabelList"/>
    <dgm:cxn modelId="{EC97492C-3348-4C7F-BB59-8D2D5534FCD7}" type="presParOf" srcId="{38856C01-7C97-49D3-98E2-94E6B8567E49}" destId="{C47AD2B5-17D8-4773-B6DF-209B673C8345}" srcOrd="0" destOrd="0" presId="urn:microsoft.com/office/officeart/2018/5/layout/IconCircleLabelList"/>
    <dgm:cxn modelId="{EEBA445C-0A30-4B29-9EFA-F4F869E7E70E}" type="presParOf" srcId="{38856C01-7C97-49D3-98E2-94E6B8567E49}" destId="{42D7F779-995C-4F05-B63C-46AA10619414}" srcOrd="1" destOrd="0" presId="urn:microsoft.com/office/officeart/2018/5/layout/IconCircleLabelList"/>
    <dgm:cxn modelId="{630936A7-0E7A-4616-AB7A-463576736F85}" type="presParOf" srcId="{38856C01-7C97-49D3-98E2-94E6B8567E49}" destId="{52CD0DD7-06BB-415F-BD4A-F21DCD3A8822}" srcOrd="2" destOrd="0" presId="urn:microsoft.com/office/officeart/2018/5/layout/IconCircleLabelList"/>
    <dgm:cxn modelId="{31B572CE-F230-4147-A1B1-A4A3E0F70C80}" type="presParOf" srcId="{38856C01-7C97-49D3-98E2-94E6B8567E49}" destId="{78884F33-2B3A-4F06-9A4A-AC181AB86F83}" srcOrd="3" destOrd="0" presId="urn:microsoft.com/office/officeart/2018/5/layout/IconCircleLabelList"/>
    <dgm:cxn modelId="{15CB22A0-B7BF-48AA-9ABC-4F49EE4CE04F}" type="presParOf" srcId="{32668F0A-42D4-4927-84E2-753188B5AD87}" destId="{AD921BD1-6AE3-446F-BAE1-2D75DFCF2C46}" srcOrd="3" destOrd="0" presId="urn:microsoft.com/office/officeart/2018/5/layout/IconCircleLabelList"/>
    <dgm:cxn modelId="{E4E4B78A-96E4-4E58-A4BE-F3B63A13A1FD}" type="presParOf" srcId="{32668F0A-42D4-4927-84E2-753188B5AD87}" destId="{3DD24EEE-721F-4AEC-AC59-C4116472D40C}" srcOrd="4" destOrd="0" presId="urn:microsoft.com/office/officeart/2018/5/layout/IconCircleLabelList"/>
    <dgm:cxn modelId="{7938D251-8760-46AD-81CF-B05A3B5676DC}" type="presParOf" srcId="{3DD24EEE-721F-4AEC-AC59-C4116472D40C}" destId="{0C63C9DF-0B6B-4DAA-87CD-9D0857A0E274}" srcOrd="0" destOrd="0" presId="urn:microsoft.com/office/officeart/2018/5/layout/IconCircleLabelList"/>
    <dgm:cxn modelId="{D9EB48F5-644D-49BB-8C9E-D707BE574DB4}" type="presParOf" srcId="{3DD24EEE-721F-4AEC-AC59-C4116472D40C}" destId="{C1EB343B-95DB-438D-B23B-355EB5A74B25}" srcOrd="1" destOrd="0" presId="urn:microsoft.com/office/officeart/2018/5/layout/IconCircleLabelList"/>
    <dgm:cxn modelId="{FDE4CB66-4AF5-40A2-BC6B-21EFE4171F79}" type="presParOf" srcId="{3DD24EEE-721F-4AEC-AC59-C4116472D40C}" destId="{53C1C822-4AF2-42CA-8B75-219150455557}" srcOrd="2" destOrd="0" presId="urn:microsoft.com/office/officeart/2018/5/layout/IconCircleLabelList"/>
    <dgm:cxn modelId="{D09090E4-D7D5-439C-9B2A-0DB7CD038096}" type="presParOf" srcId="{3DD24EEE-721F-4AEC-AC59-C4116472D40C}" destId="{90F17641-F7B3-470A-8361-8C7960027E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0FA5F-CE4C-4880-97C7-99566DA29D44}">
      <dsp:nvSpPr>
        <dsp:cNvPr id="0" name=""/>
        <dsp:cNvSpPr/>
      </dsp:nvSpPr>
      <dsp:spPr>
        <a:xfrm>
          <a:off x="1381881" y="8209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A0E563-64BE-460F-8ED5-3E3D5F323C2E}">
      <dsp:nvSpPr>
        <dsp:cNvPr id="0" name=""/>
        <dsp:cNvSpPr/>
      </dsp:nvSpPr>
      <dsp:spPr>
        <a:xfrm>
          <a:off x="193881" y="249653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Existing Speech Recognition Systems use ASR </a:t>
          </a:r>
        </a:p>
      </dsp:txBody>
      <dsp:txXfrm>
        <a:off x="193881" y="2496533"/>
        <a:ext cx="4320000" cy="720000"/>
      </dsp:txXfrm>
    </dsp:sp>
    <dsp:sp modelId="{5C7CB870-C568-4527-A616-300B602BB5A0}">
      <dsp:nvSpPr>
        <dsp:cNvPr id="0" name=""/>
        <dsp:cNvSpPr/>
      </dsp:nvSpPr>
      <dsp:spPr>
        <a:xfrm>
          <a:off x="6457881" y="8209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1CFF2-C96F-45CE-9EEB-FB96CC6F03EA}">
      <dsp:nvSpPr>
        <dsp:cNvPr id="0" name=""/>
        <dsp:cNvSpPr/>
      </dsp:nvSpPr>
      <dsp:spPr>
        <a:xfrm>
          <a:off x="5269881" y="249653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For Surveillance Systems that do not include audio , speech recognition is difficult </a:t>
          </a:r>
        </a:p>
      </dsp:txBody>
      <dsp:txXfrm>
        <a:off x="5269881" y="249653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EA345-4809-4FB2-B1B8-52CEA0514627}">
      <dsp:nvSpPr>
        <dsp:cNvPr id="0" name=""/>
        <dsp:cNvSpPr/>
      </dsp:nvSpPr>
      <dsp:spPr>
        <a:xfrm>
          <a:off x="951428" y="825515"/>
          <a:ext cx="1534158" cy="1184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FCB94-46CE-4A4D-B20C-225CEF8E8EAC}">
      <dsp:nvSpPr>
        <dsp:cNvPr id="0" name=""/>
        <dsp:cNvSpPr/>
      </dsp:nvSpPr>
      <dsp:spPr>
        <a:xfrm>
          <a:off x="529741" y="2348456"/>
          <a:ext cx="2377533"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addressing security issues. </a:t>
          </a:r>
        </a:p>
      </dsp:txBody>
      <dsp:txXfrm>
        <a:off x="529741" y="2348456"/>
        <a:ext cx="2377533" cy="1172249"/>
      </dsp:txXfrm>
    </dsp:sp>
    <dsp:sp modelId="{A6E2EF61-85E5-403F-B1F2-04E6C054DA79}">
      <dsp:nvSpPr>
        <dsp:cNvPr id="0" name=""/>
        <dsp:cNvSpPr/>
      </dsp:nvSpPr>
      <dsp:spPr>
        <a:xfrm>
          <a:off x="3745030" y="774297"/>
          <a:ext cx="1534158" cy="1389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76C719-F958-4BA5-8712-23531FA49DF7}">
      <dsp:nvSpPr>
        <dsp:cNvPr id="0" name=""/>
        <dsp:cNvSpPr/>
      </dsp:nvSpPr>
      <dsp:spPr>
        <a:xfrm>
          <a:off x="3323342" y="2399674"/>
          <a:ext cx="2377533"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aims at overcoming the shortcoming of the existing surveillance systems. </a:t>
          </a:r>
        </a:p>
      </dsp:txBody>
      <dsp:txXfrm>
        <a:off x="3323342" y="2399674"/>
        <a:ext cx="2377533" cy="1172249"/>
      </dsp:txXfrm>
    </dsp:sp>
    <dsp:sp modelId="{B01F9C64-7CF7-48F0-AC02-0E25C2403349}">
      <dsp:nvSpPr>
        <dsp:cNvPr id="0" name=""/>
        <dsp:cNvSpPr/>
      </dsp:nvSpPr>
      <dsp:spPr>
        <a:xfrm>
          <a:off x="7546789" y="755231"/>
          <a:ext cx="1534158" cy="13890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5CA6F-3F13-4DE9-80B5-6D3A7EA9FA77}">
      <dsp:nvSpPr>
        <dsp:cNvPr id="0" name=""/>
        <dsp:cNvSpPr/>
      </dsp:nvSpPr>
      <dsp:spPr>
        <a:xfrm>
          <a:off x="6116944" y="2399674"/>
          <a:ext cx="4393848"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main highlight of this project is to overcome the human inaccuracy and to achieve error prevention.</a:t>
          </a:r>
        </a:p>
      </dsp:txBody>
      <dsp:txXfrm>
        <a:off x="6116944" y="2399674"/>
        <a:ext cx="4393848" cy="11722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DBD18-3404-473A-A086-127ABD471E84}">
      <dsp:nvSpPr>
        <dsp:cNvPr id="0" name=""/>
        <dsp:cNvSpPr/>
      </dsp:nvSpPr>
      <dsp:spPr>
        <a:xfrm>
          <a:off x="615145" y="550584"/>
          <a:ext cx="1647000" cy="164700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1AD087F-F8D4-415F-ACC6-A4DA30D57A5D}">
      <dsp:nvSpPr>
        <dsp:cNvPr id="0" name=""/>
        <dsp:cNvSpPr/>
      </dsp:nvSpPr>
      <dsp:spPr>
        <a:xfrm>
          <a:off x="966145" y="901584"/>
          <a:ext cx="945000" cy="945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6CE3C5-3B96-4820-B7BE-5016D1374B10}">
      <dsp:nvSpPr>
        <dsp:cNvPr id="0" name=""/>
        <dsp:cNvSpPr/>
      </dsp:nvSpPr>
      <dsp:spPr>
        <a:xfrm>
          <a:off x="7645" y="2643012"/>
          <a:ext cx="2862000" cy="1012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Times New Roman" panose="02020603050405020304" pitchFamily="18" charset="0"/>
              <a:cs typeface="Times New Roman" panose="02020603050405020304" pitchFamily="18" charset="0"/>
            </a:rPr>
            <a:t>Useful at Crime scenes</a:t>
          </a:r>
        </a:p>
      </dsp:txBody>
      <dsp:txXfrm>
        <a:off x="7645" y="2643012"/>
        <a:ext cx="2862000" cy="1012643"/>
      </dsp:txXfrm>
    </dsp:sp>
    <dsp:sp modelId="{C47AD2B5-17D8-4773-B6DF-209B673C8345}">
      <dsp:nvSpPr>
        <dsp:cNvPr id="0" name=""/>
        <dsp:cNvSpPr/>
      </dsp:nvSpPr>
      <dsp:spPr>
        <a:xfrm>
          <a:off x="4149539" y="505827"/>
          <a:ext cx="1647000" cy="164700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2D7F779-995C-4F05-B63C-46AA10619414}">
      <dsp:nvSpPr>
        <dsp:cNvPr id="0" name=""/>
        <dsp:cNvSpPr/>
      </dsp:nvSpPr>
      <dsp:spPr>
        <a:xfrm>
          <a:off x="4500539" y="856827"/>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884F33-2B3A-4F06-9A4A-AC181AB86F83}">
      <dsp:nvSpPr>
        <dsp:cNvPr id="0" name=""/>
        <dsp:cNvSpPr/>
      </dsp:nvSpPr>
      <dsp:spPr>
        <a:xfrm>
          <a:off x="3409888" y="2588567"/>
          <a:ext cx="3261789" cy="119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Times New Roman" panose="02020603050405020304" pitchFamily="18" charset="0"/>
              <a:cs typeface="Times New Roman" panose="02020603050405020304" pitchFamily="18" charset="0"/>
            </a:rPr>
            <a:t>Helpful</a:t>
          </a:r>
          <a:r>
            <a:rPr lang="en-US" sz="2000" kern="1200" baseline="0" dirty="0">
              <a:latin typeface="Times New Roman" panose="02020603050405020304" pitchFamily="18" charset="0"/>
              <a:cs typeface="Times New Roman" panose="02020603050405020304" pitchFamily="18" charset="0"/>
            </a:rPr>
            <a:t> for people with hearing disabilities</a:t>
          </a:r>
          <a:endParaRPr lang="en-US" sz="2000" kern="1200" dirty="0">
            <a:latin typeface="Times New Roman" panose="02020603050405020304" pitchFamily="18" charset="0"/>
            <a:cs typeface="Times New Roman" panose="02020603050405020304" pitchFamily="18" charset="0"/>
          </a:endParaRPr>
        </a:p>
      </dsp:txBody>
      <dsp:txXfrm>
        <a:off x="3409888" y="2588567"/>
        <a:ext cx="3261789" cy="1191671"/>
      </dsp:txXfrm>
    </dsp:sp>
    <dsp:sp modelId="{0C63C9DF-0B6B-4DAA-87CD-9D0857A0E274}">
      <dsp:nvSpPr>
        <dsp:cNvPr id="0" name=""/>
        <dsp:cNvSpPr/>
      </dsp:nvSpPr>
      <dsp:spPr>
        <a:xfrm>
          <a:off x="7602934" y="584370"/>
          <a:ext cx="1647000" cy="164700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C1EB343B-95DB-438D-B23B-355EB5A74B25}">
      <dsp:nvSpPr>
        <dsp:cNvPr id="0" name=""/>
        <dsp:cNvSpPr/>
      </dsp:nvSpPr>
      <dsp:spPr>
        <a:xfrm>
          <a:off x="7953934" y="935370"/>
          <a:ext cx="945000" cy="945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F17641-F7B3-470A-8361-8C7960027E77}">
      <dsp:nvSpPr>
        <dsp:cNvPr id="0" name=""/>
        <dsp:cNvSpPr/>
      </dsp:nvSpPr>
      <dsp:spPr>
        <a:xfrm>
          <a:off x="7065148" y="2575600"/>
          <a:ext cx="27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Times New Roman" panose="02020603050405020304" pitchFamily="18" charset="0"/>
              <a:cs typeface="Times New Roman" panose="02020603050405020304" pitchFamily="18" charset="0"/>
            </a:rPr>
            <a:t>To</a:t>
          </a:r>
          <a:r>
            <a:rPr lang="en-US" sz="2000" kern="1200" baseline="0" dirty="0">
              <a:latin typeface="Times New Roman" panose="02020603050405020304" pitchFamily="18" charset="0"/>
              <a:cs typeface="Times New Roman" panose="02020603050405020304" pitchFamily="18" charset="0"/>
            </a:rPr>
            <a:t> generate subtitles</a:t>
          </a:r>
          <a:endParaRPr lang="en-US" sz="2000" kern="1200" dirty="0">
            <a:latin typeface="Times New Roman" panose="02020603050405020304" pitchFamily="18" charset="0"/>
            <a:cs typeface="Times New Roman" panose="02020603050405020304" pitchFamily="18" charset="0"/>
          </a:endParaRPr>
        </a:p>
      </dsp:txBody>
      <dsp:txXfrm>
        <a:off x="7065148" y="2575600"/>
        <a:ext cx="2700000" cy="87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0BC-6609-4556-8B76-A1EDF3B4E98C}" type="datetimeFigureOut">
              <a:rPr lang="en-US" smtClean="0"/>
              <a:t>12/30/2020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0A596-7141-45E9-836C-E467146705EF}" type="slidenum">
              <a:rPr lang="en-US" smtClean="0"/>
              <a:t>‹#›</a:t>
            </a:fld>
            <a:endParaRPr lang="en-US" dirty="0"/>
          </a:p>
        </p:txBody>
      </p:sp>
    </p:spTree>
    <p:extLst>
      <p:ext uri="{BB962C8B-B14F-4D97-AF65-F5344CB8AC3E}">
        <p14:creationId xmlns:p14="http://schemas.microsoft.com/office/powerpoint/2010/main" val="73959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A53EF8-F1F1-426B-B0A9-FD4AEE8EDDC7}" type="datetime1">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AAAADA-552C-4634-A9B8-C1EEDF253588}" type="datetime1">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A594C05-AA5C-4F09-A6B7-D3A3193AA5D7}" type="datetime1">
              <a:rPr lang="en-US" smtClean="0"/>
              <a:t>12/30/2020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7C161-5F1A-4F87-A250-8C55998B83EC}" type="datetime1">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3E4DB066-BA4C-4ACB-B5EF-D11313F7B512}" type="datetime1">
              <a:rPr lang="en-US" smtClean="0"/>
              <a:t>12/30/2020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3D13D9-FA56-4191-B3D1-0F0946347F7F}" type="datetime1">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8E99F0-C981-43CA-8461-68A368C933F2}" type="datetime1">
              <a:rPr lang="en-US" smtClean="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7E3CD-9FEF-4266-9447-6E0BADDDB821}" type="datetime1">
              <a:rPr lang="en-US" smtClean="0"/>
              <a:t>12/30/2020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D101-F83B-4D7E-9E34-DC0B18767A58}" type="datetime1">
              <a:rPr lang="en-US" smtClean="0"/>
              <a:t>12/30/2020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47F4BB-6FA0-4C2D-AD18-4EF7D955C743}" type="datetime1">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3067F-260F-43C4-A09C-6B48384CFE2B}" type="datetime1">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4FBE5A9-3ED6-497C-9CD0-6F852ECCBD21}" type="datetime1">
              <a:rPr lang="en-US" smtClean="0"/>
              <a:t>12/30/2020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59C3A3-8B02-4FAB-91CE-E81E1BA31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048" y="2059012"/>
            <a:ext cx="12188952" cy="18288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1" name="Rectangle 20">
            <a:extLst>
              <a:ext uri="{FF2B5EF4-FFF2-40B4-BE49-F238E27FC236}">
                <a16:creationId xmlns:a16="http://schemas.microsoft.com/office/drawing/2014/main" id="{EDB366A7-87C2-43BB-AF03-1AF039EE1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3887812"/>
            <a:ext cx="12188952" cy="457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pic>
        <p:nvPicPr>
          <p:cNvPr id="8" name="Picture 7">
            <a:extLst>
              <a:ext uri="{FF2B5EF4-FFF2-40B4-BE49-F238E27FC236}">
                <a16:creationId xmlns:a16="http://schemas.microsoft.com/office/drawing/2014/main" id="{34CFD322-8781-451A-B567-F7152E6B7401}"/>
              </a:ext>
            </a:extLst>
          </p:cNvPr>
          <p:cNvPicPr>
            <a:picLocks noChangeAspect="1"/>
          </p:cNvPicPr>
          <p:nvPr/>
        </p:nvPicPr>
        <p:blipFill>
          <a:blip r:embed="rId2"/>
          <a:stretch>
            <a:fillRect/>
          </a:stretch>
        </p:blipFill>
        <p:spPr>
          <a:xfrm>
            <a:off x="0" y="204392"/>
            <a:ext cx="12188952" cy="1828800"/>
          </a:xfrm>
          <a:prstGeom prst="rect">
            <a:avLst/>
          </a:prstGeom>
        </p:spPr>
      </p:pic>
      <p:sp>
        <p:nvSpPr>
          <p:cNvPr id="10" name="Rectangle 9">
            <a:extLst>
              <a:ext uri="{FF2B5EF4-FFF2-40B4-BE49-F238E27FC236}">
                <a16:creationId xmlns:a16="http://schemas.microsoft.com/office/drawing/2014/main" id="{D4EFF154-F9CA-46D1-8433-4C6F685A76D8}"/>
              </a:ext>
            </a:extLst>
          </p:cNvPr>
          <p:cNvSpPr>
            <a:spLocks noChangeArrowheads="1"/>
          </p:cNvSpPr>
          <p:nvPr/>
        </p:nvSpPr>
        <p:spPr bwMode="auto">
          <a:xfrm>
            <a:off x="1787845" y="2078093"/>
            <a:ext cx="8033488" cy="4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a:spAutoFit/>
          </a:bodyPr>
          <a:lstStyle/>
          <a:p>
            <a:pPr algn="ctr">
              <a:lnSpc>
                <a:spcPct val="107000"/>
              </a:lnSpc>
              <a:spcAft>
                <a:spcPts val="800"/>
              </a:spcAft>
            </a:pPr>
            <a:r>
              <a:rPr lang="en-US" sz="2800" b="1" dirty="0">
                <a:solidFill>
                  <a:schemeClr val="bg1"/>
                </a:solidFill>
                <a:effectLst/>
                <a:latin typeface="Times New Roman" panose="02020603050405020304" pitchFamily="18" charset="0"/>
                <a:ea typeface="Calibri" panose="020F0502020204030204" pitchFamily="34" charset="0"/>
                <a:cs typeface="Tunga" panose="020B0502040204020203" pitchFamily="34" charset="0"/>
              </a:rPr>
              <a:t>Department of Computer Science and Engineering</a:t>
            </a:r>
            <a:endParaRPr lang="en-US" sz="2800" b="1" dirty="0">
              <a:solidFill>
                <a:schemeClr val="bg1"/>
              </a:solidFill>
              <a:effectLst/>
              <a:latin typeface="Calibri" panose="020F0502020204030204" pitchFamily="34" charset="0"/>
              <a:ea typeface="Calibri" panose="020F0502020204030204" pitchFamily="34" charset="0"/>
              <a:cs typeface="Tunga" panose="020B0502040204020203" pitchFamily="34" charset="0"/>
            </a:endParaRPr>
          </a:p>
        </p:txBody>
      </p:sp>
      <p:sp>
        <p:nvSpPr>
          <p:cNvPr id="11" name="TextBox 10">
            <a:extLst>
              <a:ext uri="{FF2B5EF4-FFF2-40B4-BE49-F238E27FC236}">
                <a16:creationId xmlns:a16="http://schemas.microsoft.com/office/drawing/2014/main" id="{E5F93B76-2549-47BE-BD77-B46658F93CBB}"/>
              </a:ext>
            </a:extLst>
          </p:cNvPr>
          <p:cNvSpPr txBox="1"/>
          <p:nvPr/>
        </p:nvSpPr>
        <p:spPr>
          <a:xfrm>
            <a:off x="451556" y="2523329"/>
            <a:ext cx="11074400" cy="499304"/>
          </a:xfrm>
          <a:prstGeom prst="rect">
            <a:avLst/>
          </a:prstGeom>
          <a:noFill/>
        </p:spPr>
        <p:txBody>
          <a:bodyPr wrap="square">
            <a:spAutoFit/>
          </a:bodyPr>
          <a:lstStyle/>
          <a:p>
            <a:pPr algn="ctr">
              <a:lnSpc>
                <a:spcPct val="107000"/>
              </a:lnSpc>
              <a:spcAft>
                <a:spcPts val="800"/>
              </a:spcAft>
            </a:pPr>
            <a:r>
              <a:rPr lang="en-US" sz="2600" b="1" dirty="0">
                <a:solidFill>
                  <a:schemeClr val="bg1"/>
                </a:solidFill>
                <a:effectLst/>
                <a:latin typeface="Times New Roman" panose="02020603050405020304" pitchFamily="18" charset="0"/>
                <a:ea typeface="Calibri" panose="020F0502020204030204" pitchFamily="34" charset="0"/>
                <a:cs typeface="Tunga" panose="020B0502040204020203" pitchFamily="34" charset="0"/>
              </a:rPr>
              <a:t>First Review Presentation of the Project Phase 1 +Seminar(17CSP78)</a:t>
            </a:r>
            <a:endParaRPr lang="en-US" sz="2600" b="1" dirty="0">
              <a:solidFill>
                <a:schemeClr val="tx1">
                  <a:lumMod val="90000"/>
                  <a:lumOff val="10000"/>
                </a:schemeClr>
              </a:solidFill>
              <a:effectLst/>
              <a:latin typeface="Calibri" panose="020F0502020204030204" pitchFamily="34" charset="0"/>
              <a:ea typeface="Calibri" panose="020F0502020204030204" pitchFamily="34" charset="0"/>
              <a:cs typeface="Tunga" panose="020B0502040204020203" pitchFamily="34" charset="0"/>
            </a:endParaRPr>
          </a:p>
        </p:txBody>
      </p:sp>
      <p:sp>
        <p:nvSpPr>
          <p:cNvPr id="12" name="TextBox 11">
            <a:extLst>
              <a:ext uri="{FF2B5EF4-FFF2-40B4-BE49-F238E27FC236}">
                <a16:creationId xmlns:a16="http://schemas.microsoft.com/office/drawing/2014/main" id="{26B7AF47-DBE5-4399-A573-0F027EE2F3DA}"/>
              </a:ext>
            </a:extLst>
          </p:cNvPr>
          <p:cNvSpPr txBox="1"/>
          <p:nvPr/>
        </p:nvSpPr>
        <p:spPr>
          <a:xfrm>
            <a:off x="3206964" y="3880270"/>
            <a:ext cx="4572000" cy="399405"/>
          </a:xfrm>
          <a:prstGeom prst="rect">
            <a:avLst/>
          </a:prstGeom>
          <a:noFill/>
        </p:spPr>
        <p:txBody>
          <a:bodyPr wrap="square">
            <a:spAutoFit/>
          </a:bodyPr>
          <a:lstStyle/>
          <a:p>
            <a:pPr marL="521970" marR="78740" indent="-521970" algn="ctr">
              <a:lnSpc>
                <a:spcPct val="107000"/>
              </a:lnSpc>
              <a:spcAft>
                <a:spcPts val="0"/>
              </a:spcAft>
            </a:pPr>
            <a:r>
              <a:rPr lang="en-US" sz="2000" b="1" dirty="0">
                <a:solidFill>
                  <a:schemeClr val="tx1">
                    <a:lumMod val="90000"/>
                    <a:lumOff val="10000"/>
                  </a:schemeClr>
                </a:solidFill>
                <a:effectLst/>
                <a:latin typeface="Times New Roman" panose="02020603050405020304" pitchFamily="18" charset="0"/>
                <a:ea typeface="Times New Roman" panose="02020603050405020304" pitchFamily="18" charset="0"/>
              </a:rPr>
              <a:t>Batch No</a:t>
            </a:r>
            <a:r>
              <a:rPr lang="en-US" sz="2000" b="1" dirty="0">
                <a:solidFill>
                  <a:schemeClr val="tx1">
                    <a:lumMod val="90000"/>
                    <a:lumOff val="10000"/>
                  </a:schemeClr>
                </a:solidFill>
                <a:latin typeface="Times New Roman" panose="02020603050405020304" pitchFamily="18" charset="0"/>
                <a:ea typeface="Times New Roman" panose="02020603050405020304" pitchFamily="18" charset="0"/>
              </a:rPr>
              <a:t>: 2020</a:t>
            </a:r>
            <a:r>
              <a:rPr lang="en-US" sz="2000" b="1" dirty="0">
                <a:solidFill>
                  <a:schemeClr val="tx1">
                    <a:lumMod val="90000"/>
                    <a:lumOff val="10000"/>
                  </a:schemeClr>
                </a:solidFill>
                <a:effectLst/>
                <a:latin typeface="Times New Roman" panose="02020603050405020304" pitchFamily="18" charset="0"/>
                <a:ea typeface="Times New Roman" panose="02020603050405020304" pitchFamily="18" charset="0"/>
              </a:rPr>
              <a:t>_CSE_14</a:t>
            </a:r>
            <a:endParaRPr lang="en-US" sz="2000" dirty="0">
              <a:solidFill>
                <a:schemeClr val="tx1">
                  <a:lumMod val="90000"/>
                  <a:lumOff val="10000"/>
                </a:schemeClr>
              </a:solidFill>
              <a:effectLst/>
              <a:latin typeface="Times New Roman" panose="02020603050405020304" pitchFamily="18" charset="0"/>
              <a:ea typeface="Times New Roman" panose="02020603050405020304" pitchFamily="18" charset="0"/>
            </a:endParaRPr>
          </a:p>
        </p:txBody>
      </p:sp>
      <p:graphicFrame>
        <p:nvGraphicFramePr>
          <p:cNvPr id="13" name="Table 12">
            <a:extLst>
              <a:ext uri="{FF2B5EF4-FFF2-40B4-BE49-F238E27FC236}">
                <a16:creationId xmlns:a16="http://schemas.microsoft.com/office/drawing/2014/main" id="{DE67E450-CF31-4A92-8AAE-0FCB72782233}"/>
              </a:ext>
            </a:extLst>
          </p:cNvPr>
          <p:cNvGraphicFramePr>
            <a:graphicFrameLocks noGrp="1"/>
          </p:cNvGraphicFramePr>
          <p:nvPr>
            <p:extLst>
              <p:ext uri="{D42A27DB-BD31-4B8C-83A1-F6EECF244321}">
                <p14:modId xmlns:p14="http://schemas.microsoft.com/office/powerpoint/2010/main" val="3720307237"/>
              </p:ext>
            </p:extLst>
          </p:nvPr>
        </p:nvGraphicFramePr>
        <p:xfrm>
          <a:off x="7617354" y="4716600"/>
          <a:ext cx="2996927" cy="1997131"/>
        </p:xfrm>
        <a:graphic>
          <a:graphicData uri="http://schemas.openxmlformats.org/drawingml/2006/table">
            <a:tbl>
              <a:tblPr firstRow="1" firstCol="1" bandRow="1"/>
              <a:tblGrid>
                <a:gridCol w="1714222">
                  <a:extLst>
                    <a:ext uri="{9D8B030D-6E8A-4147-A177-3AD203B41FA5}">
                      <a16:colId xmlns:a16="http://schemas.microsoft.com/office/drawing/2014/main" val="1882394949"/>
                    </a:ext>
                  </a:extLst>
                </a:gridCol>
                <a:gridCol w="1282705">
                  <a:extLst>
                    <a:ext uri="{9D8B030D-6E8A-4147-A177-3AD203B41FA5}">
                      <a16:colId xmlns:a16="http://schemas.microsoft.com/office/drawing/2014/main" val="1859031143"/>
                    </a:ext>
                  </a:extLst>
                </a:gridCol>
              </a:tblGrid>
              <a:tr h="573461">
                <a:tc>
                  <a:txBody>
                    <a:bodyPr/>
                    <a:lstStyle/>
                    <a:p>
                      <a:pPr marL="18415"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Roopashree N</a:t>
                      </a:r>
                    </a:p>
                  </a:txBody>
                  <a:tcPr marL="0" marR="0" marT="0" marB="0">
                    <a:lnL>
                      <a:noFill/>
                    </a:lnL>
                    <a:lnR>
                      <a:noFill/>
                    </a:lnR>
                    <a:lnT>
                      <a:noFill/>
                    </a:lnT>
                    <a:lnB>
                      <a:noFill/>
                    </a:lnB>
                  </a:tcPr>
                </a:tc>
                <a:tc>
                  <a:txBody>
                    <a:bodyPr/>
                    <a:lstStyle/>
                    <a:p>
                      <a:pPr marL="50165"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1KS17CS064</a:t>
                      </a:r>
                    </a:p>
                  </a:txBody>
                  <a:tcPr marL="0" marR="0" marT="0" marB="0">
                    <a:lnL>
                      <a:noFill/>
                    </a:lnL>
                    <a:lnR>
                      <a:noFill/>
                    </a:lnR>
                    <a:lnT>
                      <a:noFill/>
                    </a:lnT>
                    <a:lnB>
                      <a:noFill/>
                    </a:lnB>
                  </a:tcPr>
                </a:tc>
                <a:extLst>
                  <a:ext uri="{0D108BD9-81ED-4DB2-BD59-A6C34878D82A}">
                    <a16:rowId xmlns:a16="http://schemas.microsoft.com/office/drawing/2014/main" val="1405270905"/>
                  </a:ext>
                </a:extLst>
              </a:tr>
              <a:tr h="573461">
                <a:tc>
                  <a:txBody>
                    <a:bodyPr/>
                    <a:lstStyle/>
                    <a:p>
                      <a:pPr marL="41275"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Sai Sneha S V</a:t>
                      </a:r>
                    </a:p>
                  </a:txBody>
                  <a:tcPr marL="0" marR="0" marT="0" marB="0">
                    <a:lnL>
                      <a:noFill/>
                    </a:lnL>
                    <a:lnR>
                      <a:noFill/>
                    </a:lnR>
                    <a:lnT>
                      <a:noFill/>
                    </a:lnT>
                    <a:lnB>
                      <a:noFill/>
                    </a:lnB>
                  </a:tcPr>
                </a:tc>
                <a:tc>
                  <a:txBody>
                    <a:bodyPr/>
                    <a:lstStyle/>
                    <a:p>
                      <a:pPr marL="15240"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1KS17CS070</a:t>
                      </a:r>
                    </a:p>
                  </a:txBody>
                  <a:tcPr marL="0" marR="0" marT="0" marB="0">
                    <a:lnL>
                      <a:noFill/>
                    </a:lnL>
                    <a:lnR>
                      <a:noFill/>
                    </a:lnR>
                    <a:lnT>
                      <a:noFill/>
                    </a:lnT>
                    <a:lnB>
                      <a:noFill/>
                    </a:lnB>
                  </a:tcPr>
                </a:tc>
                <a:extLst>
                  <a:ext uri="{0D108BD9-81ED-4DB2-BD59-A6C34878D82A}">
                    <a16:rowId xmlns:a16="http://schemas.microsoft.com/office/drawing/2014/main" val="2030438304"/>
                  </a:ext>
                </a:extLst>
              </a:tr>
              <a:tr h="573461">
                <a:tc>
                  <a:txBody>
                    <a:bodyPr/>
                    <a:lstStyle/>
                    <a:p>
                      <a:pPr marL="16510"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Spoorthi V</a:t>
                      </a:r>
                    </a:p>
                  </a:txBody>
                  <a:tcPr marL="0" marR="0" marT="0" marB="0">
                    <a:lnL>
                      <a:noFill/>
                    </a:lnL>
                    <a:lnR>
                      <a:noFill/>
                    </a:lnR>
                    <a:lnT>
                      <a:noFill/>
                    </a:lnT>
                    <a:lnB>
                      <a:noFill/>
                    </a:lnB>
                  </a:tcPr>
                </a:tc>
                <a:tc>
                  <a:txBody>
                    <a:bodyPr/>
                    <a:lstStyle/>
                    <a:p>
                      <a:pPr marL="21590"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1KS17CS082</a:t>
                      </a:r>
                    </a:p>
                  </a:txBody>
                  <a:tcPr marL="0" marR="0" marT="0" marB="0">
                    <a:lnL>
                      <a:noFill/>
                    </a:lnL>
                    <a:lnR>
                      <a:noFill/>
                    </a:lnR>
                    <a:lnT>
                      <a:noFill/>
                    </a:lnT>
                    <a:lnB>
                      <a:noFill/>
                    </a:lnB>
                  </a:tcPr>
                </a:tc>
                <a:extLst>
                  <a:ext uri="{0D108BD9-81ED-4DB2-BD59-A6C34878D82A}">
                    <a16:rowId xmlns:a16="http://schemas.microsoft.com/office/drawing/2014/main" val="2099277170"/>
                  </a:ext>
                </a:extLst>
              </a:tr>
              <a:tr h="276748">
                <a:tc>
                  <a:txBody>
                    <a:bodyPr/>
                    <a:lstStyle/>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tc>
                  <a:txBody>
                    <a:bodyPr/>
                    <a:lstStyle/>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extLst>
                  <a:ext uri="{0D108BD9-81ED-4DB2-BD59-A6C34878D82A}">
                    <a16:rowId xmlns:a16="http://schemas.microsoft.com/office/drawing/2014/main" val="1227773403"/>
                  </a:ext>
                </a:extLst>
              </a:tr>
            </a:tbl>
          </a:graphicData>
        </a:graphic>
      </p:graphicFrame>
      <p:sp>
        <p:nvSpPr>
          <p:cNvPr id="18" name="TextBox 17">
            <a:extLst>
              <a:ext uri="{FF2B5EF4-FFF2-40B4-BE49-F238E27FC236}">
                <a16:creationId xmlns:a16="http://schemas.microsoft.com/office/drawing/2014/main" id="{97E89CA7-A4C1-4DA8-9592-8FA8CED3F4CF}"/>
              </a:ext>
            </a:extLst>
          </p:cNvPr>
          <p:cNvSpPr txBox="1"/>
          <p:nvPr/>
        </p:nvSpPr>
        <p:spPr>
          <a:xfrm>
            <a:off x="169334" y="2993814"/>
            <a:ext cx="11638844" cy="892552"/>
          </a:xfrm>
          <a:prstGeom prst="rect">
            <a:avLst/>
          </a:prstGeom>
          <a:noFill/>
        </p:spPr>
        <p:txBody>
          <a:bodyPr wrap="square">
            <a:spAutoFit/>
          </a:bodyPr>
          <a:lstStyle/>
          <a:p>
            <a:pPr algn="ctr"/>
            <a:r>
              <a:rPr lang="en-IN" sz="2600" b="1" dirty="0">
                <a:solidFill>
                  <a:srgbClr val="F6A04F"/>
                </a:solidFill>
                <a:effectLst/>
                <a:latin typeface="Times New Roman" panose="02020603050405020304" pitchFamily="18" charset="0"/>
                <a:ea typeface="Times New Roman" panose="02020603050405020304" pitchFamily="18" charset="0"/>
              </a:rPr>
              <a:t>INTUITIVE PERCEPTION: SPEECH RECOGNITION USING MACHINE              LEARNING</a:t>
            </a:r>
            <a:endParaRPr lang="kn-IN" sz="2600" dirty="0">
              <a:solidFill>
                <a:srgbClr val="F6A04F"/>
              </a:solidFill>
            </a:endParaRPr>
          </a:p>
        </p:txBody>
      </p:sp>
      <p:graphicFrame>
        <p:nvGraphicFramePr>
          <p:cNvPr id="6" name="Table 5">
            <a:extLst>
              <a:ext uri="{FF2B5EF4-FFF2-40B4-BE49-F238E27FC236}">
                <a16:creationId xmlns:a16="http://schemas.microsoft.com/office/drawing/2014/main" id="{1875BFEE-2AA0-49B3-AEF0-E3B89B0FD657}"/>
              </a:ext>
            </a:extLst>
          </p:cNvPr>
          <p:cNvGraphicFramePr>
            <a:graphicFrameLocks noGrp="1"/>
          </p:cNvGraphicFramePr>
          <p:nvPr>
            <p:extLst>
              <p:ext uri="{D42A27DB-BD31-4B8C-83A1-F6EECF244321}">
                <p14:modId xmlns:p14="http://schemas.microsoft.com/office/powerpoint/2010/main" val="2094084957"/>
              </p:ext>
            </p:extLst>
          </p:nvPr>
        </p:nvGraphicFramePr>
        <p:xfrm>
          <a:off x="966261" y="4716600"/>
          <a:ext cx="2691340" cy="2268984"/>
        </p:xfrm>
        <a:graphic>
          <a:graphicData uri="http://schemas.openxmlformats.org/drawingml/2006/table">
            <a:tbl>
              <a:tblPr firstRow="1" firstCol="1" bandRow="1"/>
              <a:tblGrid>
                <a:gridCol w="2691340">
                  <a:extLst>
                    <a:ext uri="{9D8B030D-6E8A-4147-A177-3AD203B41FA5}">
                      <a16:colId xmlns:a16="http://schemas.microsoft.com/office/drawing/2014/main" val="1588278930"/>
                    </a:ext>
                  </a:extLst>
                </a:gridCol>
              </a:tblGrid>
              <a:tr h="1158433">
                <a:tc>
                  <a:txBody>
                    <a:bodyPr/>
                    <a:lstStyle/>
                    <a:p>
                      <a:pPr marL="521970" indent="-521970" algn="l">
                        <a:lnSpc>
                          <a:spcPct val="107000"/>
                        </a:lnSpc>
                        <a:spcAft>
                          <a:spcPts val="0"/>
                        </a:spcAft>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Under the guidance of :</a:t>
                      </a:r>
                    </a:p>
                    <a:p>
                      <a:pPr marL="521970" marR="0" lvl="0" indent="-521970" algn="l" defTabSz="914400" rtl="0" eaLnBrk="1" fontAlgn="auto" latinLnBrk="0" hangingPunct="1">
                        <a:lnSpc>
                          <a:spcPct val="107000"/>
                        </a:lnSpc>
                        <a:spcBef>
                          <a:spcPts val="0"/>
                        </a:spcBef>
                        <a:spcAft>
                          <a:spcPts val="0"/>
                        </a:spcAft>
                        <a:buClrTx/>
                        <a:buSzTx/>
                        <a:buFontTx/>
                        <a:buNone/>
                        <a:tabLst/>
                        <a:defRPr/>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Dr. Swathi K</a:t>
                      </a:r>
                    </a:p>
                    <a:p>
                      <a:pPr marL="521970" marR="0" lvl="0" indent="-521970" algn="l" defTabSz="914400" rtl="0" eaLnBrk="1" fontAlgn="auto" latinLnBrk="0" hangingPunct="1">
                        <a:lnSpc>
                          <a:spcPct val="107000"/>
                        </a:lnSpc>
                        <a:spcBef>
                          <a:spcPts val="0"/>
                        </a:spcBef>
                        <a:spcAft>
                          <a:spcPts val="0"/>
                        </a:spcAft>
                        <a:buClrTx/>
                        <a:buSzTx/>
                        <a:buFontTx/>
                        <a:buNone/>
                        <a:tabLst/>
                        <a:defRPr/>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Assistant professor</a:t>
                      </a:r>
                    </a:p>
                    <a:p>
                      <a:pPr marL="521970" marR="0" lvl="0" indent="-521970" algn="l" defTabSz="914400" rtl="0" eaLnBrk="1" fontAlgn="auto" latinLnBrk="0" hangingPunct="1">
                        <a:lnSpc>
                          <a:spcPct val="107000"/>
                        </a:lnSpc>
                        <a:spcBef>
                          <a:spcPts val="0"/>
                        </a:spcBef>
                        <a:spcAft>
                          <a:spcPts val="0"/>
                        </a:spcAft>
                        <a:buClrTx/>
                        <a:buSzTx/>
                        <a:buFontTx/>
                        <a:buNone/>
                        <a:tabLst/>
                        <a:defRPr/>
                      </a:pPr>
                      <a:r>
                        <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rPr>
                        <a:t>Dept of CSE , KSIT</a:t>
                      </a:r>
                    </a:p>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extLst>
                  <a:ext uri="{0D108BD9-81ED-4DB2-BD59-A6C34878D82A}">
                    <a16:rowId xmlns:a16="http://schemas.microsoft.com/office/drawing/2014/main" val="1298987161"/>
                  </a:ext>
                </a:extLst>
              </a:tr>
              <a:tr h="219045">
                <a:tc>
                  <a:txBody>
                    <a:bodyPr/>
                    <a:lstStyle/>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extLst>
                  <a:ext uri="{0D108BD9-81ED-4DB2-BD59-A6C34878D82A}">
                    <a16:rowId xmlns:a16="http://schemas.microsoft.com/office/drawing/2014/main" val="2137316262"/>
                  </a:ext>
                </a:extLst>
              </a:tr>
              <a:tr h="219045">
                <a:tc>
                  <a:txBody>
                    <a:bodyPr/>
                    <a:lstStyle/>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extLst>
                  <a:ext uri="{0D108BD9-81ED-4DB2-BD59-A6C34878D82A}">
                    <a16:rowId xmlns:a16="http://schemas.microsoft.com/office/drawing/2014/main" val="3654762080"/>
                  </a:ext>
                </a:extLst>
              </a:tr>
              <a:tr h="219045">
                <a:tc>
                  <a:txBody>
                    <a:bodyPr/>
                    <a:lstStyle/>
                    <a:p>
                      <a:pPr marL="521970" indent="-521970" algn="l">
                        <a:lnSpc>
                          <a:spcPct val="107000"/>
                        </a:lnSpc>
                        <a:spcAft>
                          <a:spcPts val="0"/>
                        </a:spcAft>
                      </a:pPr>
                      <a:endParaRPr lang="en-US" sz="1800" dirty="0">
                        <a:solidFill>
                          <a:schemeClr val="tx1">
                            <a:lumMod val="90000"/>
                            <a:lumOff val="10000"/>
                          </a:schemeClr>
                        </a:solidFill>
                        <a:effectLst/>
                        <a:latin typeface="Times New Roman" panose="02020603050405020304" pitchFamily="18" charset="0"/>
                        <a:ea typeface="Times New Roman" panose="02020603050405020304" pitchFamily="18" charset="0"/>
                        <a:cs typeface="Tunga" panose="020B0502040204020203" pitchFamily="34" charset="0"/>
                      </a:endParaRPr>
                    </a:p>
                  </a:txBody>
                  <a:tcPr marL="0" marR="0" marT="0" marB="0">
                    <a:lnL>
                      <a:noFill/>
                    </a:lnL>
                    <a:lnR>
                      <a:noFill/>
                    </a:lnR>
                    <a:lnT>
                      <a:noFill/>
                    </a:lnT>
                    <a:lnB>
                      <a:noFill/>
                    </a:lnB>
                  </a:tcPr>
                </a:tc>
                <a:extLst>
                  <a:ext uri="{0D108BD9-81ED-4DB2-BD59-A6C34878D82A}">
                    <a16:rowId xmlns:a16="http://schemas.microsoft.com/office/drawing/2014/main" val="1728450854"/>
                  </a:ext>
                </a:extLst>
              </a:tr>
            </a:tbl>
          </a:graphicData>
        </a:graphic>
      </p:graphicFrame>
    </p:spTree>
    <p:extLst>
      <p:ext uri="{BB962C8B-B14F-4D97-AF65-F5344CB8AC3E}">
        <p14:creationId xmlns:p14="http://schemas.microsoft.com/office/powerpoint/2010/main" val="181117377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2836FF-945C-48EA-A449-7EDFC73F6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0"/>
            <a:ext cx="60697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8" name="Rectangle 27">
            <a:extLst>
              <a:ext uri="{FF2B5EF4-FFF2-40B4-BE49-F238E27FC236}">
                <a16:creationId xmlns:a16="http://schemas.microsoft.com/office/drawing/2014/main" id="{83BC7947-FCF0-4F53-A871-5E847286C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5E04DFB-DE39-4410-A457-DD1B62DE0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176109"/>
            <a:ext cx="6069743" cy="164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18" name="TextBox 17">
            <a:extLst>
              <a:ext uri="{FF2B5EF4-FFF2-40B4-BE49-F238E27FC236}">
                <a16:creationId xmlns:a16="http://schemas.microsoft.com/office/drawing/2014/main" id="{7A1D3ECA-4AB0-49D1-AA27-397FDA5135E7}"/>
              </a:ext>
            </a:extLst>
          </p:cNvPr>
          <p:cNvSpPr txBox="1"/>
          <p:nvPr/>
        </p:nvSpPr>
        <p:spPr>
          <a:xfrm>
            <a:off x="6449961" y="284176"/>
            <a:ext cx="5094980" cy="1508760"/>
          </a:xfrm>
          <a:prstGeom prst="rect">
            <a:avLst/>
          </a:prstGeom>
        </p:spPr>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kumimoji="0" lang="en-US" sz="3600" b="0" i="0" u="none" strike="noStrike" cap="all" spc="0" normalizeH="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METHODOLOGY</a:t>
            </a:r>
          </a:p>
        </p:txBody>
      </p:sp>
      <p:pic>
        <p:nvPicPr>
          <p:cNvPr id="2" name="Picture 1">
            <a:extLst>
              <a:ext uri="{FF2B5EF4-FFF2-40B4-BE49-F238E27FC236}">
                <a16:creationId xmlns:a16="http://schemas.microsoft.com/office/drawing/2014/main" id="{9129791C-FE74-482A-A377-A490CA7B36B5}"/>
              </a:ext>
            </a:extLst>
          </p:cNvPr>
          <p:cNvPicPr>
            <a:picLocks noChangeAspect="1"/>
          </p:cNvPicPr>
          <p:nvPr/>
        </p:nvPicPr>
        <p:blipFill>
          <a:blip r:embed="rId2"/>
          <a:stretch>
            <a:fillRect/>
          </a:stretch>
        </p:blipFill>
        <p:spPr>
          <a:xfrm>
            <a:off x="1317867" y="598634"/>
            <a:ext cx="3483957" cy="5619286"/>
          </a:xfrm>
          <a:prstGeom prst="rect">
            <a:avLst/>
          </a:prstGeom>
        </p:spPr>
      </p:pic>
      <p:sp>
        <p:nvSpPr>
          <p:cNvPr id="19" name="TextBox 18">
            <a:extLst>
              <a:ext uri="{FF2B5EF4-FFF2-40B4-BE49-F238E27FC236}">
                <a16:creationId xmlns:a16="http://schemas.microsoft.com/office/drawing/2014/main" id="{5501C94E-09EF-43D9-93CC-C4C8CA7EF3B2}"/>
              </a:ext>
            </a:extLst>
          </p:cNvPr>
          <p:cNvSpPr txBox="1"/>
          <p:nvPr/>
        </p:nvSpPr>
        <p:spPr>
          <a:xfrm>
            <a:off x="6119692" y="1822028"/>
            <a:ext cx="6069742" cy="5035972"/>
          </a:xfrm>
          <a:prstGeom prst="rect">
            <a:avLst/>
          </a:prstGeom>
        </p:spPr>
        <p:txBody>
          <a:bodyPr vert="horz" lIns="91440" tIns="45720" rIns="91440" bIns="45720" rtlCol="0">
            <a:noAutofit/>
          </a:bodyPr>
          <a:lstStyle/>
          <a:p>
            <a:pPr marL="285750" indent="-182880" defTabSz="914400">
              <a:lnSpc>
                <a:spcPct val="90000"/>
              </a:lnSpc>
              <a:spcAft>
                <a:spcPts val="600"/>
              </a:spcAft>
              <a:buClr>
                <a:schemeClr val="tx1"/>
              </a:buClr>
              <a:buFont typeface="Wingdings" pitchFamily="2" charset="2"/>
              <a:buChar char=""/>
            </a:pPr>
            <a:r>
              <a:rPr lang="en-US" b="1" i="1" dirty="0">
                <a:solidFill>
                  <a:schemeClr val="bg1"/>
                </a:solidFill>
                <a:latin typeface="Times New Roman" panose="02020603050405020304" pitchFamily="18" charset="0"/>
                <a:cs typeface="Times New Roman" panose="02020603050405020304" pitchFamily="18" charset="0"/>
              </a:rPr>
              <a:t> Module 1 - Pre-Processing</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Input: Video in RGB color format.</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Output: Set of frames in greyscale</a:t>
            </a:r>
          </a:p>
          <a:p>
            <a:pPr marL="285750" indent="-182880" defTabSz="914400">
              <a:lnSpc>
                <a:spcPct val="90000"/>
              </a:lnSpc>
              <a:spcAft>
                <a:spcPts val="600"/>
              </a:spcAft>
              <a:buClr>
                <a:schemeClr val="tx1"/>
              </a:buClr>
              <a:buFont typeface="Wingdings" pitchFamily="2" charset="2"/>
              <a:buChar char=""/>
            </a:pPr>
            <a:endParaRPr lang="en-US" dirty="0">
              <a:solidFill>
                <a:schemeClr val="bg1"/>
              </a:solidFill>
              <a:latin typeface="Times New Roman" panose="02020603050405020304" pitchFamily="18" charset="0"/>
              <a:cs typeface="Times New Roman" panose="02020603050405020304" pitchFamily="18" charset="0"/>
            </a:endParaRPr>
          </a:p>
          <a:p>
            <a:pPr marL="342900" indent="-182880" defTabSz="914400">
              <a:lnSpc>
                <a:spcPct val="90000"/>
              </a:lnSpc>
              <a:spcAft>
                <a:spcPts val="600"/>
              </a:spcAft>
              <a:buClr>
                <a:schemeClr val="tx1"/>
              </a:buClr>
              <a:buFont typeface="Wingdings" pitchFamily="2" charset="2"/>
              <a:buChar char=""/>
            </a:pPr>
            <a:r>
              <a:rPr lang="en-US" b="1" i="1" dirty="0">
                <a:solidFill>
                  <a:schemeClr val="bg1"/>
                </a:solidFill>
                <a:latin typeface="Times New Roman" panose="02020603050405020304" pitchFamily="18" charset="0"/>
                <a:cs typeface="Times New Roman" panose="02020603050405020304" pitchFamily="18" charset="0"/>
              </a:rPr>
              <a:t>Module 2 - Face detection and cropping </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Input: Still frames of grayscale images.</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Output: Faces with ROI cropped </a:t>
            </a:r>
          </a:p>
          <a:p>
            <a:pPr marL="285750" indent="-182880" defTabSz="914400">
              <a:lnSpc>
                <a:spcPct val="90000"/>
              </a:lnSpc>
              <a:spcAft>
                <a:spcPts val="600"/>
              </a:spcAft>
              <a:buClr>
                <a:schemeClr val="tx1"/>
              </a:buClr>
              <a:buFont typeface="Wingdings" pitchFamily="2" charset="2"/>
              <a:buChar char=""/>
            </a:pPr>
            <a:endParaRPr lang="en-US" dirty="0">
              <a:solidFill>
                <a:schemeClr val="bg1"/>
              </a:solidFill>
              <a:latin typeface="Times New Roman" panose="02020603050405020304" pitchFamily="18" charset="0"/>
              <a:cs typeface="Times New Roman" panose="02020603050405020304" pitchFamily="18" charset="0"/>
            </a:endParaRPr>
          </a:p>
          <a:p>
            <a:pPr marL="342900" indent="-182880" defTabSz="914400">
              <a:lnSpc>
                <a:spcPct val="90000"/>
              </a:lnSpc>
              <a:spcAft>
                <a:spcPts val="600"/>
              </a:spcAft>
              <a:buClr>
                <a:schemeClr val="tx1"/>
              </a:buClr>
              <a:buFont typeface="Wingdings" pitchFamily="2" charset="2"/>
              <a:buChar char=""/>
            </a:pPr>
            <a:r>
              <a:rPr lang="en-US" b="1" i="1" dirty="0">
                <a:solidFill>
                  <a:schemeClr val="bg1"/>
                </a:solidFill>
                <a:latin typeface="Times New Roman" panose="02020603050405020304" pitchFamily="18" charset="0"/>
                <a:cs typeface="Times New Roman" panose="02020603050405020304" pitchFamily="18" charset="0"/>
              </a:rPr>
              <a:t>Module 3- Feature extraction and normalization</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Input: ROI images </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Output: Normalized frames ready with features extracted. </a:t>
            </a:r>
          </a:p>
          <a:p>
            <a:pPr marL="342900" indent="-182880" defTabSz="914400">
              <a:lnSpc>
                <a:spcPct val="90000"/>
              </a:lnSpc>
              <a:spcAft>
                <a:spcPts val="600"/>
              </a:spcAft>
              <a:buClr>
                <a:schemeClr val="tx1"/>
              </a:buClr>
              <a:buFont typeface="Wingdings" pitchFamily="2" charset="2"/>
              <a:buChar char=""/>
            </a:pPr>
            <a:endParaRPr lang="en-US" dirty="0">
              <a:solidFill>
                <a:schemeClr val="bg1"/>
              </a:solidFill>
              <a:latin typeface="Times New Roman" panose="02020603050405020304" pitchFamily="18" charset="0"/>
              <a:cs typeface="Times New Roman" panose="02020603050405020304" pitchFamily="18" charset="0"/>
            </a:endParaRPr>
          </a:p>
          <a:p>
            <a:pPr marL="342900" indent="-182880" defTabSz="914400">
              <a:lnSpc>
                <a:spcPct val="90000"/>
              </a:lnSpc>
              <a:spcAft>
                <a:spcPts val="600"/>
              </a:spcAft>
              <a:buClr>
                <a:schemeClr val="tx1"/>
              </a:buClr>
              <a:buFont typeface="Wingdings" pitchFamily="2" charset="2"/>
              <a:buChar char=""/>
            </a:pPr>
            <a:r>
              <a:rPr lang="en-US" b="1" i="1" dirty="0">
                <a:solidFill>
                  <a:schemeClr val="bg1"/>
                </a:solidFill>
                <a:latin typeface="Times New Roman" panose="02020603050405020304" pitchFamily="18" charset="0"/>
                <a:cs typeface="Times New Roman" panose="02020603050405020304" pitchFamily="18" charset="0"/>
              </a:rPr>
              <a:t>Module 4 - Text classification and decoding</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Input: Image data containing normalized frames.</a:t>
            </a:r>
          </a:p>
          <a:p>
            <a:pPr marL="342900" indent="-182880" defTabSz="914400">
              <a:lnSpc>
                <a:spcPct val="90000"/>
              </a:lnSpc>
              <a:spcAft>
                <a:spcPts val="600"/>
              </a:spcAft>
              <a:buClr>
                <a:schemeClr val="tx1"/>
              </a:buClr>
              <a:buFont typeface="Wingdings" pitchFamily="2" charset="2"/>
              <a:buChar char=""/>
            </a:pPr>
            <a:r>
              <a:rPr lang="en-US" dirty="0">
                <a:solidFill>
                  <a:schemeClr val="bg1"/>
                </a:solidFill>
                <a:latin typeface="Times New Roman" panose="02020603050405020304" pitchFamily="18" charset="0"/>
                <a:cs typeface="Times New Roman" panose="02020603050405020304" pitchFamily="18" charset="0"/>
              </a:rPr>
              <a:t>Output: Predicted text played in parallel to the video.</a:t>
            </a:r>
          </a:p>
        </p:txBody>
      </p:sp>
    </p:spTree>
    <p:extLst>
      <p:ext uri="{BB962C8B-B14F-4D97-AF65-F5344CB8AC3E}">
        <p14:creationId xmlns:p14="http://schemas.microsoft.com/office/powerpoint/2010/main" val="110849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6F2808-9126-48E4-B9C4-011296969113}"/>
              </a:ext>
            </a:extLst>
          </p:cNvPr>
          <p:cNvSpPr txBox="1"/>
          <p:nvPr/>
        </p:nvSpPr>
        <p:spPr>
          <a:xfrm>
            <a:off x="1202919" y="284176"/>
            <a:ext cx="9784080" cy="1508760"/>
          </a:xfrm>
          <a:prstGeom prst="rect">
            <a:avLst/>
          </a:prstGeom>
        </p:spPr>
        <p:txBody>
          <a:bodyPr vert="horz" lIns="91440" tIns="45720" rIns="91440" bIns="45720" rtlCol="0" anchor="ctr">
            <a:normAutofit/>
          </a:bodyPr>
          <a:lstStyle/>
          <a:p>
            <a:pPr marL="285750" indent="-285750" defTabSz="914400">
              <a:lnSpc>
                <a:spcPct val="85000"/>
              </a:lnSpc>
              <a:spcBef>
                <a:spcPct val="0"/>
              </a:spcBef>
              <a:spcAft>
                <a:spcPts val="600"/>
              </a:spcAft>
            </a:pPr>
            <a:r>
              <a:rPr lang="en-US" sz="4000" i="1" cap="all" dirty="0">
                <a:solidFill>
                  <a:srgbClr val="2C2C2C"/>
                </a:solidFill>
                <a:latin typeface="Times New Roman" panose="02020603050405020304" pitchFamily="18" charset="0"/>
                <a:ea typeface="+mj-ea"/>
                <a:cs typeface="Times New Roman" panose="02020603050405020304" pitchFamily="18" charset="0"/>
              </a:rPr>
              <a:t>SYSTEM ARCHITECTURE</a:t>
            </a:r>
          </a:p>
        </p:txBody>
      </p:sp>
      <p:pic>
        <p:nvPicPr>
          <p:cNvPr id="6" name="Picture 5">
            <a:extLst>
              <a:ext uri="{FF2B5EF4-FFF2-40B4-BE49-F238E27FC236}">
                <a16:creationId xmlns:a16="http://schemas.microsoft.com/office/drawing/2014/main" id="{1B4097A7-41FC-46BA-B569-FD974EAE9F86}"/>
              </a:ext>
            </a:extLst>
          </p:cNvPr>
          <p:cNvPicPr>
            <a:picLocks noChangeAspect="1"/>
          </p:cNvPicPr>
          <p:nvPr/>
        </p:nvPicPr>
        <p:blipFill rotWithShape="1">
          <a:blip r:embed="rId2">
            <a:extLst>
              <a:ext uri="{28A0092B-C50C-407E-A947-70E740481C1C}">
                <a14:useLocalDpi xmlns:a14="http://schemas.microsoft.com/office/drawing/2010/main" val="0"/>
              </a:ext>
            </a:extLst>
          </a:blip>
          <a:srcRect l="27184" t="36326" r="26629" b="16946"/>
          <a:stretch/>
        </p:blipFill>
        <p:spPr>
          <a:xfrm>
            <a:off x="242891" y="2173701"/>
            <a:ext cx="7452956" cy="4241391"/>
          </a:xfrm>
          <a:prstGeom prst="rect">
            <a:avLst/>
          </a:prstGeom>
        </p:spPr>
      </p:pic>
      <p:sp>
        <p:nvSpPr>
          <p:cNvPr id="7" name="TextBox 6">
            <a:extLst>
              <a:ext uri="{FF2B5EF4-FFF2-40B4-BE49-F238E27FC236}">
                <a16:creationId xmlns:a16="http://schemas.microsoft.com/office/drawing/2014/main" id="{3D76A711-E70A-4A46-84D8-1F9C3C49BD28}"/>
              </a:ext>
            </a:extLst>
          </p:cNvPr>
          <p:cNvSpPr txBox="1"/>
          <p:nvPr/>
        </p:nvSpPr>
        <p:spPr>
          <a:xfrm>
            <a:off x="7619999" y="2045109"/>
            <a:ext cx="4352926" cy="4241391"/>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tx1"/>
              </a:buClr>
              <a:buFont typeface="Wingdings" pitchFamily="2" charset="2"/>
              <a:buChar char=""/>
            </a:pPr>
            <a:endParaRPr lang="en-US" i="1" dirty="0"/>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The architecture of the proposed system is based on working of a CNN.</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The system makes use of an input layer, three hidden layers and an output layer.</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The features extracted from each initial layer is fed into the next layer.</a:t>
            </a:r>
          </a:p>
        </p:txBody>
      </p:sp>
    </p:spTree>
    <p:extLst>
      <p:ext uri="{BB962C8B-B14F-4D97-AF65-F5344CB8AC3E}">
        <p14:creationId xmlns:p14="http://schemas.microsoft.com/office/powerpoint/2010/main" val="272846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1159F0-4D1C-429F-9A45-3ACDD4A360B3}"/>
              </a:ext>
            </a:extLst>
          </p:cNvPr>
          <p:cNvSpPr txBox="1"/>
          <p:nvPr/>
        </p:nvSpPr>
        <p:spPr>
          <a:xfrm>
            <a:off x="643467" y="1325880"/>
            <a:ext cx="3089437" cy="4206240"/>
          </a:xfrm>
          <a:prstGeom prst="rect">
            <a:avLst/>
          </a:prstGeom>
        </p:spPr>
        <p:txBody>
          <a:bodyPr vert="horz" lIns="91440" tIns="45720" rIns="91440" bIns="45720" rtlCol="0" anchor="ctr">
            <a:normAutofit/>
          </a:bodyPr>
          <a:lstStyle/>
          <a:p>
            <a:pPr algn="r" defTabSz="914400">
              <a:lnSpc>
                <a:spcPct val="85000"/>
              </a:lnSpc>
              <a:spcBef>
                <a:spcPct val="0"/>
              </a:spcBef>
              <a:spcAft>
                <a:spcPts val="600"/>
              </a:spcAft>
            </a:pPr>
            <a:r>
              <a:rPr lang="en-US" sz="3200" cap="all" dirty="0">
                <a:latin typeface="+mj-lt"/>
                <a:ea typeface="+mj-ea"/>
                <a:cs typeface="+mj-cs"/>
              </a:rPr>
              <a:t> </a:t>
            </a:r>
            <a:r>
              <a:rPr lang="en-US" sz="4000" cap="all" dirty="0">
                <a:latin typeface="Times New Roman" panose="02020603050405020304" pitchFamily="18" charset="0"/>
                <a:ea typeface="+mj-ea"/>
                <a:cs typeface="Times New Roman" panose="02020603050405020304" pitchFamily="18" charset="0"/>
              </a:rPr>
              <a:t>Dataset</a:t>
            </a:r>
            <a:r>
              <a:rPr lang="en-US" sz="3200" cap="all" dirty="0">
                <a:latin typeface="+mj-lt"/>
                <a:ea typeface="+mj-ea"/>
                <a:cs typeface="+mj-cs"/>
              </a:rPr>
              <a:t> </a:t>
            </a:r>
          </a:p>
        </p:txBody>
      </p:sp>
      <p:sp>
        <p:nvSpPr>
          <p:cNvPr id="17" name="Rectangle 16">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D959A2-5483-47C9-A604-D44D17504CA7}"/>
              </a:ext>
            </a:extLst>
          </p:cNvPr>
          <p:cNvSpPr txBox="1"/>
          <p:nvPr/>
        </p:nvSpPr>
        <p:spPr>
          <a:xfrm>
            <a:off x="4512096" y="2010834"/>
            <a:ext cx="7160615" cy="4605866"/>
          </a:xfrm>
          <a:prstGeom prst="rect">
            <a:avLst/>
          </a:prstGeom>
        </p:spPr>
        <p:txBody>
          <a:bodyPr vert="horz" lIns="91440" tIns="45720" rIns="91440" bIns="45720" rtlCol="0" anchor="ctr">
            <a:normAutofit/>
          </a:bodyPr>
          <a:lstStyle/>
          <a:p>
            <a:pPr marL="360000" indent="-182880" algn="just" defTabSz="914400">
              <a:lnSpc>
                <a:spcPct val="90000"/>
              </a:lnSpc>
              <a:spcBef>
                <a:spcPts val="600"/>
              </a:spcBef>
              <a:spcAft>
                <a:spcPts val="600"/>
              </a:spcAft>
              <a:buClr>
                <a:schemeClr val="tx1"/>
              </a:buClr>
              <a:buSzPct val="100000"/>
              <a:buFont typeface="Wingdings" pitchFamily="2" charset="2"/>
              <a:buChar char=""/>
            </a:pPr>
            <a:r>
              <a:rPr lang="en-US" sz="2000" b="0" i="0" dirty="0">
                <a:effectLst/>
                <a:latin typeface="Times New Roman" panose="02020603050405020304" pitchFamily="18" charset="0"/>
                <a:cs typeface="Times New Roman" panose="02020603050405020304" pitchFamily="18" charset="0"/>
              </a:rPr>
              <a:t>GRID CORPUS dataset from the University of </a:t>
            </a:r>
            <a:r>
              <a:rPr lang="en-US" sz="2000" dirty="0">
                <a:latin typeface="Times New Roman" panose="02020603050405020304" pitchFamily="18" charset="0"/>
                <a:cs typeface="Times New Roman" panose="02020603050405020304" pitchFamily="18" charset="0"/>
              </a:rPr>
              <a:t>S</a:t>
            </a:r>
            <a:r>
              <a:rPr lang="en-US" sz="2000" b="0" i="0" dirty="0">
                <a:effectLst/>
                <a:latin typeface="Times New Roman" panose="02020603050405020304" pitchFamily="18" charset="0"/>
                <a:cs typeface="Times New Roman" panose="02020603050405020304" pitchFamily="18" charset="0"/>
              </a:rPr>
              <a:t>heffield.</a:t>
            </a:r>
          </a:p>
          <a:p>
            <a:pPr marL="360000" indent="-182880" algn="just" defTabSz="914400">
              <a:lnSpc>
                <a:spcPct val="90000"/>
              </a:lnSpc>
              <a:spcBef>
                <a:spcPts val="600"/>
              </a:spcBef>
              <a:spcAft>
                <a:spcPts val="600"/>
              </a:spcAft>
              <a:buClr>
                <a:schemeClr val="tx1"/>
              </a:buClr>
              <a:buSzPct val="100000"/>
              <a:buFont typeface="Wingdings" pitchFamily="2" charset="2"/>
              <a:buChar char=""/>
            </a:pPr>
            <a:r>
              <a:rPr lang="en-US" sz="2000" b="0" i="0" dirty="0">
                <a:effectLst/>
                <a:latin typeface="Times New Roman" panose="02020603050405020304" pitchFamily="18" charset="0"/>
                <a:cs typeface="Times New Roman" panose="02020603050405020304" pitchFamily="18" charset="0"/>
              </a:rPr>
              <a:t>the corpus consists of high-quality audio and video (facial) recordings of 1000 sentences spoken by each of 34 talkers (18 male, 16 female).</a:t>
            </a:r>
          </a:p>
          <a:p>
            <a:pPr marL="360000" indent="-182880" algn="just" defTabSz="914400">
              <a:lnSpc>
                <a:spcPct val="90000"/>
              </a:lnSpc>
              <a:spcBef>
                <a:spcPts val="600"/>
              </a:spcBef>
              <a:spcAft>
                <a:spcPts val="600"/>
              </a:spcAft>
              <a:buClr>
                <a:schemeClr val="tx1"/>
              </a:buClr>
              <a:buSzPct val="100000"/>
              <a:buFont typeface="Wingdings" pitchFamily="2" charset="2"/>
              <a:buChar char=""/>
            </a:pPr>
            <a:r>
              <a:rPr lang="en-US" sz="2000" dirty="0">
                <a:latin typeface="Times New Roman" panose="02020603050405020304" pitchFamily="18" charset="0"/>
                <a:cs typeface="Times New Roman" panose="02020603050405020304" pitchFamily="18" charset="0"/>
              </a:rPr>
              <a:t>The utterance of each word can be represented in the form of verb (4) + color (4) + preposition (4) + alphabet (25) + digit (10) + adverb (4).</a:t>
            </a:r>
          </a:p>
          <a:p>
            <a:pPr marL="360000" indent="-182880" algn="just" defTabSz="914400">
              <a:lnSpc>
                <a:spcPct val="90000"/>
              </a:lnSpc>
              <a:spcBef>
                <a:spcPts val="600"/>
              </a:spcBef>
              <a:spcAft>
                <a:spcPts val="600"/>
              </a:spcAft>
              <a:buClr>
                <a:schemeClr val="tx1"/>
              </a:buClr>
              <a:buSzPct val="100000"/>
              <a:buFont typeface="Wingdings" pitchFamily="2" charset="2"/>
              <a:buChar char=""/>
            </a:pPr>
            <a:r>
              <a:rPr lang="en-US" sz="2000" b="0" i="0" dirty="0">
                <a:effectLst/>
                <a:latin typeface="Times New Roman" panose="02020603050405020304" pitchFamily="18" charset="0"/>
                <a:cs typeface="Times New Roman" panose="02020603050405020304" pitchFamily="18" charset="0"/>
              </a:rPr>
              <a:t>Sentences are of the form "put red at G9 now“.</a:t>
            </a:r>
            <a:endParaRPr lang="en-US" sz="2000" dirty="0">
              <a:latin typeface="Times New Roman" panose="02020603050405020304" pitchFamily="18" charset="0"/>
              <a:cs typeface="Times New Roman" panose="02020603050405020304" pitchFamily="18" charset="0"/>
            </a:endParaRPr>
          </a:p>
          <a:p>
            <a:pPr marL="360000" indent="-182880" algn="just" defTabSz="914400">
              <a:lnSpc>
                <a:spcPct val="90000"/>
              </a:lnSpc>
              <a:spcBef>
                <a:spcPts val="600"/>
              </a:spcBef>
              <a:spcAft>
                <a:spcPts val="600"/>
              </a:spcAft>
              <a:buClr>
                <a:schemeClr val="tx1"/>
              </a:buClr>
              <a:buSzPct val="100000"/>
              <a:buFont typeface="Wingdings" pitchFamily="2" charset="2"/>
              <a:buChar char=""/>
            </a:pPr>
            <a:r>
              <a:rPr lang="en-US" sz="2000" dirty="0">
                <a:latin typeface="Times New Roman" panose="02020603050405020304" pitchFamily="18" charset="0"/>
                <a:cs typeface="Times New Roman" panose="02020603050405020304" pitchFamily="18" charset="0"/>
              </a:rPr>
              <a:t>The videos are recorded in a controlled lab environment.</a:t>
            </a:r>
          </a:p>
          <a:p>
            <a:pPr marL="360000" indent="-182880" algn="just" defTabSz="914400">
              <a:lnSpc>
                <a:spcPct val="90000"/>
              </a:lnSpc>
              <a:spcBef>
                <a:spcPts val="600"/>
              </a:spcBef>
              <a:spcAft>
                <a:spcPts val="600"/>
              </a:spcAft>
              <a:buClr>
                <a:schemeClr val="tx1"/>
              </a:buClr>
              <a:buSzPct val="100000"/>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marR="0" lvl="0" indent="-182880" algn="just" defTabSz="914400">
              <a:lnSpc>
                <a:spcPct val="90000"/>
              </a:lnSpc>
              <a:spcBef>
                <a:spcPts val="0"/>
              </a:spcBef>
              <a:spcAft>
                <a:spcPts val="0"/>
              </a:spcAft>
              <a:buClr>
                <a:schemeClr val="tx1"/>
              </a:buClr>
              <a:buFont typeface="Wingdings" pitchFamily="2" charset="2"/>
              <a:buChar char=""/>
            </a:pPr>
            <a:endParaRPr lang="en-US" sz="2000" dirty="0">
              <a:effectLst/>
              <a:latin typeface="Times New Roman" panose="02020603050405020304" pitchFamily="18" charset="0"/>
              <a:cs typeface="Times New Roman" panose="02020603050405020304" pitchFamily="18" charset="0"/>
            </a:endParaRPr>
          </a:p>
          <a:p>
            <a:pPr marL="285750" indent="-182880" algn="just" defTabSz="914400">
              <a:lnSpc>
                <a:spcPct val="90000"/>
              </a:lnSpc>
              <a:buClr>
                <a:schemeClr val="tx1"/>
              </a:buClr>
              <a:buFont typeface="Wingdings" pitchFamily="2" charset="2"/>
              <a:buChar char=""/>
            </a:pPr>
            <a:endParaRPr lang="en-US" sz="2000" dirty="0">
              <a:effectLst/>
              <a:latin typeface="Times New Roman" panose="02020603050405020304" pitchFamily="18" charset="0"/>
              <a:cs typeface="Times New Roman" panose="02020603050405020304" pitchFamily="18" charset="0"/>
            </a:endParaRPr>
          </a:p>
          <a:p>
            <a:pPr marL="285750" indent="-182880" algn="just" defTabSz="914400">
              <a:lnSpc>
                <a:spcPct val="90000"/>
              </a:lnSpc>
              <a:buClr>
                <a:schemeClr val="tx1"/>
              </a:buClr>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marL="285750" indent="-182880" algn="just" defTabSz="914400">
              <a:lnSpc>
                <a:spcPct val="90000"/>
              </a:lnSpc>
              <a:buClr>
                <a:schemeClr val="tx1"/>
              </a:buClr>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indent="-182880" algn="just" defTabSz="914400">
              <a:lnSpc>
                <a:spcPct val="90000"/>
              </a:lnSpc>
              <a:buClr>
                <a:schemeClr val="tx1"/>
              </a:buClr>
              <a:buFont typeface="Wingdings" pitchFamily="2" charset="2"/>
              <a:buChar char=""/>
            </a:pPr>
            <a:endParaRPr lang="en-US" sz="2000" dirty="0">
              <a:effectLst/>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0CE8E59-1834-4943-9E21-7BCA8DA0B227}"/>
              </a:ext>
            </a:extLst>
          </p:cNvPr>
          <p:cNvSpPr txBox="1"/>
          <p:nvPr/>
        </p:nvSpPr>
        <p:spPr>
          <a:xfrm>
            <a:off x="974240" y="3762230"/>
            <a:ext cx="2773177" cy="430887"/>
          </a:xfrm>
          <a:prstGeom prst="rect">
            <a:avLst/>
          </a:prstGeom>
          <a:noFill/>
        </p:spPr>
        <p:txBody>
          <a:bodyPr wrap="square">
            <a:spAutoFit/>
          </a:bodyPr>
          <a:lstStyle/>
          <a:p>
            <a:pPr>
              <a:spcAft>
                <a:spcPts val="600"/>
              </a:spcAft>
            </a:pPr>
            <a:r>
              <a:rPr lang="en-US" sz="2200" b="1" dirty="0">
                <a:solidFill>
                  <a:schemeClr val="tx1">
                    <a:lumMod val="90000"/>
                    <a:lumOff val="10000"/>
                  </a:schemeClr>
                </a:solidFill>
                <a:latin typeface="Times New Roman" panose="02020603050405020304" pitchFamily="18" charset="0"/>
                <a:cs typeface="Times New Roman" panose="02020603050405020304" pitchFamily="18" charset="0"/>
              </a:rPr>
              <a:t>Grid Corpus Dataset  </a:t>
            </a:r>
            <a:endParaRPr lang="kn-IN" sz="2200" b="1" dirty="0">
              <a:solidFill>
                <a:schemeClr val="tx1">
                  <a:lumMod val="90000"/>
                  <a:lumOff val="10000"/>
                </a:schemeClr>
              </a:solidFill>
              <a:latin typeface="Times New Roman" panose="02020603050405020304" pitchFamily="18" charset="0"/>
            </a:endParaRPr>
          </a:p>
        </p:txBody>
      </p:sp>
    </p:spTree>
    <p:extLst>
      <p:ext uri="{BB962C8B-B14F-4D97-AF65-F5344CB8AC3E}">
        <p14:creationId xmlns:p14="http://schemas.microsoft.com/office/powerpoint/2010/main" val="117726083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396780-1691-4E14-8751-5284B7596777}"/>
              </a:ext>
            </a:extLst>
          </p:cNvPr>
          <p:cNvSpPr txBox="1"/>
          <p:nvPr/>
        </p:nvSpPr>
        <p:spPr>
          <a:xfrm>
            <a:off x="643467" y="500633"/>
            <a:ext cx="5598957" cy="990024"/>
          </a:xfrm>
          <a:prstGeom prst="rect">
            <a:avLst/>
          </a:prstGeom>
        </p:spPr>
        <p:txBody>
          <a:bodyPr vert="horz" lIns="91440" tIns="45720" rIns="91440" bIns="45720" rtlCol="0" anchor="ctr">
            <a:normAutofit fontScale="92500"/>
          </a:bodyPr>
          <a:lstStyle/>
          <a:p>
            <a:pPr defTabSz="914400">
              <a:lnSpc>
                <a:spcPct val="85000"/>
              </a:lnSpc>
              <a:spcBef>
                <a:spcPct val="0"/>
              </a:spcBef>
              <a:spcAft>
                <a:spcPts val="600"/>
              </a:spcAft>
            </a:pPr>
            <a:r>
              <a:rPr lang="en-US" sz="2400" b="1" cap="all" dirty="0">
                <a:solidFill>
                  <a:schemeClr val="bg1"/>
                </a:solidFill>
                <a:latin typeface="+mj-lt"/>
                <a:ea typeface="+mj-ea"/>
                <a:cs typeface="+mj-cs"/>
              </a:rPr>
              <a:t> </a:t>
            </a:r>
            <a:r>
              <a:rPr lang="en-US" sz="3200" b="1" cap="all" dirty="0">
                <a:solidFill>
                  <a:schemeClr val="bg1"/>
                </a:solidFill>
                <a:latin typeface="Times New Roman" panose="02020603050405020304" pitchFamily="18" charset="0"/>
                <a:ea typeface="+mj-ea"/>
                <a:cs typeface="Times New Roman" panose="02020603050405020304" pitchFamily="18" charset="0"/>
              </a:rPr>
              <a:t>Face Detection using Viola Jones Algorithm </a:t>
            </a:r>
          </a:p>
        </p:txBody>
      </p:sp>
      <p:sp>
        <p:nvSpPr>
          <p:cNvPr id="6" name="TextBox 5">
            <a:extLst>
              <a:ext uri="{FF2B5EF4-FFF2-40B4-BE49-F238E27FC236}">
                <a16:creationId xmlns:a16="http://schemas.microsoft.com/office/drawing/2014/main" id="{DB1B3453-32D7-4B3A-A02C-0CDE1421D94E}"/>
              </a:ext>
            </a:extLst>
          </p:cNvPr>
          <p:cNvSpPr txBox="1"/>
          <p:nvPr/>
        </p:nvSpPr>
        <p:spPr>
          <a:xfrm>
            <a:off x="643467" y="2011680"/>
            <a:ext cx="5598957" cy="4648764"/>
          </a:xfrm>
          <a:prstGeom prst="rect">
            <a:avLst/>
          </a:prstGeom>
        </p:spPr>
        <p:txBody>
          <a:bodyPr vert="horz" lIns="91440" tIns="45720" rIns="91440" bIns="45720" rtlCol="0">
            <a:normAutofit lnSpcReduction="10000"/>
          </a:bodyPr>
          <a:lstStyle/>
          <a:p>
            <a:pPr marL="102870" algn="just" defTabSz="914400">
              <a:lnSpc>
                <a:spcPct val="90000"/>
              </a:lnSpc>
              <a:spcAft>
                <a:spcPts val="600"/>
              </a:spcAft>
              <a:buClr>
                <a:schemeClr val="tx1"/>
              </a:buClr>
            </a:pPr>
            <a:r>
              <a:rPr lang="en-US" sz="2000" dirty="0">
                <a:solidFill>
                  <a:srgbClr val="2C2C2C"/>
                </a:solidFill>
              </a:rPr>
              <a:t>The Viola-Jones algorithm was developed in 2001 by Paul Viola and Michael Jones.</a:t>
            </a:r>
          </a:p>
          <a:p>
            <a:pPr marL="102870" algn="just" defTabSz="914400">
              <a:lnSpc>
                <a:spcPct val="90000"/>
              </a:lnSpc>
              <a:spcAft>
                <a:spcPts val="600"/>
              </a:spcAft>
              <a:buClr>
                <a:schemeClr val="tx1"/>
              </a:buClr>
            </a:pPr>
            <a:endParaRPr lang="en-US" sz="2000" dirty="0">
              <a:solidFill>
                <a:srgbClr val="2C2C2C"/>
              </a:solidFill>
            </a:endParaRPr>
          </a:p>
          <a:p>
            <a:pPr marL="102870" algn="just" defTabSz="914400">
              <a:lnSpc>
                <a:spcPct val="90000"/>
              </a:lnSpc>
              <a:spcAft>
                <a:spcPts val="600"/>
              </a:spcAft>
              <a:buClr>
                <a:schemeClr val="tx1"/>
              </a:buClr>
            </a:pPr>
            <a:r>
              <a:rPr lang="en-US" sz="2000" dirty="0">
                <a:solidFill>
                  <a:srgbClr val="2C2C2C"/>
                </a:solidFill>
              </a:rPr>
              <a:t>Viola-Jones was designed for frontal faces, so it is able to detect frontal the best rather than faces looking sideways, upwards or downwards. Before detecting a face, the image is converted into grayscale, since it is easier to work with and there’s lesser data to process. </a:t>
            </a:r>
          </a:p>
          <a:p>
            <a:pPr marL="102870" algn="just" defTabSz="914400">
              <a:lnSpc>
                <a:spcPct val="90000"/>
              </a:lnSpc>
              <a:spcAft>
                <a:spcPts val="600"/>
              </a:spcAft>
              <a:buClr>
                <a:schemeClr val="tx1"/>
              </a:buClr>
            </a:pPr>
            <a:endParaRPr lang="en-US" sz="2000" dirty="0">
              <a:solidFill>
                <a:srgbClr val="2C2C2C"/>
              </a:solidFill>
            </a:endParaRPr>
          </a:p>
          <a:p>
            <a:pPr marL="102870" algn="just" defTabSz="914400">
              <a:lnSpc>
                <a:spcPct val="90000"/>
              </a:lnSpc>
              <a:spcAft>
                <a:spcPts val="600"/>
              </a:spcAft>
              <a:buClr>
                <a:schemeClr val="tx1"/>
              </a:buClr>
            </a:pPr>
            <a:r>
              <a:rPr lang="en-US" sz="2000" dirty="0">
                <a:solidFill>
                  <a:srgbClr val="2C2C2C"/>
                </a:solidFill>
              </a:rPr>
              <a:t>The Viola Jones algorithm has four main steps:</a:t>
            </a:r>
          </a:p>
          <a:p>
            <a:pPr marL="617220" lvl="8" algn="just" defTabSz="914400">
              <a:lnSpc>
                <a:spcPct val="90000"/>
              </a:lnSpc>
              <a:spcAft>
                <a:spcPts val="600"/>
              </a:spcAft>
              <a:buClr>
                <a:schemeClr val="tx1"/>
              </a:buClr>
            </a:pPr>
            <a:r>
              <a:rPr lang="en-US" sz="2000" dirty="0">
                <a:solidFill>
                  <a:srgbClr val="2C2C2C"/>
                </a:solidFill>
              </a:rPr>
              <a:t>1.Selecting Haar-like features</a:t>
            </a:r>
          </a:p>
          <a:p>
            <a:pPr marL="617220" lvl="8" algn="just" defTabSz="914400">
              <a:lnSpc>
                <a:spcPct val="90000"/>
              </a:lnSpc>
              <a:spcAft>
                <a:spcPts val="600"/>
              </a:spcAft>
              <a:buClr>
                <a:schemeClr val="tx1"/>
              </a:buClr>
            </a:pPr>
            <a:r>
              <a:rPr lang="en-US" sz="2000" dirty="0">
                <a:solidFill>
                  <a:srgbClr val="2C2C2C"/>
                </a:solidFill>
              </a:rPr>
              <a:t>2.Creating an integral image</a:t>
            </a:r>
          </a:p>
          <a:p>
            <a:pPr marL="617220" lvl="8" algn="just" defTabSz="914400">
              <a:lnSpc>
                <a:spcPct val="90000"/>
              </a:lnSpc>
              <a:spcAft>
                <a:spcPts val="600"/>
              </a:spcAft>
              <a:buClr>
                <a:schemeClr val="tx1"/>
              </a:buClr>
            </a:pPr>
            <a:r>
              <a:rPr lang="en-US" sz="2000" dirty="0">
                <a:solidFill>
                  <a:srgbClr val="2C2C2C"/>
                </a:solidFill>
              </a:rPr>
              <a:t>3. Running AdaBoost training</a:t>
            </a:r>
          </a:p>
          <a:p>
            <a:pPr marL="617220" lvl="8" algn="just" defTabSz="914400">
              <a:lnSpc>
                <a:spcPct val="90000"/>
              </a:lnSpc>
              <a:spcAft>
                <a:spcPts val="600"/>
              </a:spcAft>
              <a:buClr>
                <a:schemeClr val="tx1"/>
              </a:buClr>
            </a:pPr>
            <a:r>
              <a:rPr lang="en-US" sz="2000" dirty="0">
                <a:solidFill>
                  <a:srgbClr val="2C2C2C"/>
                </a:solidFill>
              </a:rPr>
              <a:t>4.Creating classifier cascades</a:t>
            </a:r>
          </a:p>
          <a:p>
            <a:pPr marL="285750" indent="-182880" algn="just" defTabSz="914400">
              <a:lnSpc>
                <a:spcPct val="90000"/>
              </a:lnSpc>
              <a:spcAft>
                <a:spcPts val="600"/>
              </a:spcAft>
              <a:buClr>
                <a:schemeClr val="tx1"/>
              </a:buClr>
              <a:buFont typeface="Wingdings" pitchFamily="2" charset="2"/>
              <a:buChar char=""/>
            </a:pPr>
            <a:endParaRPr lang="en-US" sz="2000" dirty="0">
              <a:solidFill>
                <a:schemeClr val="bg1"/>
              </a:solidFill>
            </a:endParaRPr>
          </a:p>
          <a:p>
            <a:pPr indent="-182880" algn="just" defTabSz="914400">
              <a:lnSpc>
                <a:spcPct val="90000"/>
              </a:lnSpc>
              <a:spcAft>
                <a:spcPts val="600"/>
              </a:spcAft>
              <a:buClr>
                <a:schemeClr val="tx1"/>
              </a:buClr>
              <a:buFont typeface="Wingdings" pitchFamily="2" charset="2"/>
              <a:buChar char=""/>
            </a:pPr>
            <a:endParaRPr lang="en-US" sz="2000" dirty="0">
              <a:solidFill>
                <a:schemeClr val="bg1"/>
              </a:solidFill>
              <a:effectLst/>
            </a:endParaRPr>
          </a:p>
        </p:txBody>
      </p:sp>
      <p:sp>
        <p:nvSpPr>
          <p:cNvPr id="20" name="Rectangle 16">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Image for post">
            <a:extLst>
              <a:ext uri="{FF2B5EF4-FFF2-40B4-BE49-F238E27FC236}">
                <a16:creationId xmlns:a16="http://schemas.microsoft.com/office/drawing/2014/main" id="{16EF8C35-35C8-4A97-A1E9-77B7A59850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34654" y="2010423"/>
            <a:ext cx="4013879" cy="301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9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3521ADD5-DD19-4658-A257-C19E94259F2B}"/>
              </a:ext>
            </a:extLst>
          </p:cNvPr>
          <p:cNvSpPr txBox="1"/>
          <p:nvPr/>
        </p:nvSpPr>
        <p:spPr>
          <a:xfrm>
            <a:off x="377952" y="170688"/>
            <a:ext cx="5486400" cy="400110"/>
          </a:xfrm>
          <a:prstGeom prst="rect">
            <a:avLst/>
          </a:prstGeom>
          <a:noFill/>
        </p:spPr>
        <p:txBody>
          <a:bodyPr wrap="square" rtlCol="0">
            <a:spAutoFit/>
          </a:bodyPr>
          <a:lstStyle/>
          <a:p>
            <a:r>
              <a:rPr lang="en-IN" sz="2000" b="1" dirty="0">
                <a:solidFill>
                  <a:srgbClr val="2C2C2C"/>
                </a:solidFill>
                <a:latin typeface="Times New Roman" panose="02020603050405020304" pitchFamily="18" charset="0"/>
                <a:cs typeface="Times New Roman" panose="02020603050405020304" pitchFamily="18" charset="0"/>
              </a:rPr>
              <a:t>1. SELECTING HAAR-LIKE FEATURES</a:t>
            </a:r>
          </a:p>
        </p:txBody>
      </p:sp>
      <p:pic>
        <p:nvPicPr>
          <p:cNvPr id="5" name="Picture 2" descr="Image for post">
            <a:extLst>
              <a:ext uri="{FF2B5EF4-FFF2-40B4-BE49-F238E27FC236}">
                <a16:creationId xmlns:a16="http://schemas.microsoft.com/office/drawing/2014/main" id="{C6873A8D-1E86-4557-99E2-AE2A8C53981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00083" y="634368"/>
            <a:ext cx="2121970" cy="1997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for post">
            <a:extLst>
              <a:ext uri="{FF2B5EF4-FFF2-40B4-BE49-F238E27FC236}">
                <a16:creationId xmlns:a16="http://schemas.microsoft.com/office/drawing/2014/main" id="{DFADB943-EFBA-470F-AA1F-5FBFB408F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354" y="853366"/>
            <a:ext cx="2253996" cy="2066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for post">
            <a:extLst>
              <a:ext uri="{FF2B5EF4-FFF2-40B4-BE49-F238E27FC236}">
                <a16:creationId xmlns:a16="http://schemas.microsoft.com/office/drawing/2014/main" id="{97759199-2870-416E-954D-20585EE49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710" y="948141"/>
            <a:ext cx="2327732" cy="21930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2F0FDB-E507-416C-8D36-912793FFF6BB}"/>
              </a:ext>
            </a:extLst>
          </p:cNvPr>
          <p:cNvSpPr txBox="1"/>
          <p:nvPr/>
        </p:nvSpPr>
        <p:spPr>
          <a:xfrm>
            <a:off x="496711" y="2919529"/>
            <a:ext cx="2725342" cy="3538148"/>
          </a:xfrm>
          <a:prstGeom prst="rect">
            <a:avLst/>
          </a:prstGeom>
          <a:noFill/>
        </p:spPr>
        <p:txBody>
          <a:bodyPr wrap="square" rtlCol="0">
            <a:spAutoFit/>
          </a:bodyPr>
          <a:lstStyle/>
          <a:p>
            <a:pPr algn="just">
              <a:lnSpc>
                <a:spcPct val="107000"/>
              </a:lnSpc>
              <a:spcAft>
                <a:spcPts val="800"/>
              </a:spcAft>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Viola-Jones algorithm first detects the face on the grayscale image and then finds the location on the coloured image.</a:t>
            </a:r>
          </a:p>
          <a:p>
            <a:pPr algn="just">
              <a:lnSpc>
                <a:spcPct val="107000"/>
              </a:lnSpc>
              <a:spcAft>
                <a:spcPts val="800"/>
              </a:spcAft>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This algorithm outlines a box and searches for a face within the box. It is essentially searching for these Haar-like features. </a:t>
            </a:r>
          </a:p>
          <a:p>
            <a:endParaRPr lang="en-IN" dirty="0"/>
          </a:p>
        </p:txBody>
      </p:sp>
      <p:sp>
        <p:nvSpPr>
          <p:cNvPr id="11" name="TextBox 10">
            <a:extLst>
              <a:ext uri="{FF2B5EF4-FFF2-40B4-BE49-F238E27FC236}">
                <a16:creationId xmlns:a16="http://schemas.microsoft.com/office/drawing/2014/main" id="{19FDB2F2-6BA7-4E52-9704-F98F0291D2F9}"/>
              </a:ext>
            </a:extLst>
          </p:cNvPr>
          <p:cNvSpPr txBox="1"/>
          <p:nvPr/>
        </p:nvSpPr>
        <p:spPr>
          <a:xfrm>
            <a:off x="4396054" y="3071994"/>
            <a:ext cx="3672869" cy="3348994"/>
          </a:xfrm>
          <a:prstGeom prst="rect">
            <a:avLst/>
          </a:prstGeom>
          <a:noFill/>
        </p:spPr>
        <p:txBody>
          <a:bodyPr wrap="square" rtlCol="0">
            <a:spAutoFit/>
          </a:bodyPr>
          <a:lstStyle/>
          <a:p>
            <a:pPr algn="just"/>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These Haar-like features show a box with a light side and a dark side, which is how the machine determines what the feature is.</a:t>
            </a:r>
          </a:p>
          <a:p>
            <a:pPr algn="just"/>
            <a:endParaRPr lang="en-IN" dirty="0">
              <a:solidFill>
                <a:schemeClr val="tx1">
                  <a:lumMod val="90000"/>
                  <a:lumOff val="10000"/>
                </a:schemeClr>
              </a:solidFill>
              <a:latin typeface="Times New Roman" panose="02020603050405020304" pitchFamily="18" charset="0"/>
              <a:cs typeface="Times New Roman" panose="02020603050405020304" pitchFamily="18" charset="0"/>
            </a:endParaRPr>
          </a:p>
          <a:p>
            <a:pPr algn="just">
              <a:lnSpc>
                <a:spcPct val="107000"/>
              </a:lnSpc>
              <a:spcAft>
                <a:spcPts val="800"/>
              </a:spcAft>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There are 3 types of Haar-like features:</a:t>
            </a:r>
          </a:p>
          <a:p>
            <a:pPr marL="342900" lvl="0" indent="-342900" algn="just">
              <a:lnSpc>
                <a:spcPct val="107000"/>
              </a:lnSpc>
              <a:buFont typeface="Symbol" panose="05050102010706020507" pitchFamily="18" charset="2"/>
              <a:buChar char=""/>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Edge features</a:t>
            </a:r>
          </a:p>
          <a:p>
            <a:pPr marL="342900" lvl="0" indent="-342900" algn="just">
              <a:lnSpc>
                <a:spcPct val="107000"/>
              </a:lnSpc>
              <a:buFont typeface="Symbol" panose="05050102010706020507" pitchFamily="18" charset="2"/>
              <a:buChar char=""/>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Line-features</a:t>
            </a:r>
          </a:p>
          <a:p>
            <a:pPr marL="342900" lvl="0" indent="-342900" algn="just">
              <a:lnSpc>
                <a:spcPct val="107000"/>
              </a:lnSpc>
              <a:spcAft>
                <a:spcPts val="800"/>
              </a:spcAft>
              <a:buFont typeface="Symbol" panose="05050102010706020507" pitchFamily="18" charset="2"/>
              <a:buChar char=""/>
            </a:pPr>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Four-sided features</a:t>
            </a:r>
          </a:p>
          <a:p>
            <a:endParaRPr lang="en-IN" sz="1200" dirty="0"/>
          </a:p>
        </p:txBody>
      </p:sp>
      <p:sp>
        <p:nvSpPr>
          <p:cNvPr id="12" name="TextBox 11">
            <a:extLst>
              <a:ext uri="{FF2B5EF4-FFF2-40B4-BE49-F238E27FC236}">
                <a16:creationId xmlns:a16="http://schemas.microsoft.com/office/drawing/2014/main" id="{AD48B9DF-465A-42D7-BEE0-5C009EB58558}"/>
              </a:ext>
            </a:extLst>
          </p:cNvPr>
          <p:cNvSpPr txBox="1"/>
          <p:nvPr/>
        </p:nvSpPr>
        <p:spPr>
          <a:xfrm>
            <a:off x="8800263" y="3453829"/>
            <a:ext cx="2996626" cy="2585323"/>
          </a:xfrm>
          <a:prstGeom prst="rect">
            <a:avLst/>
          </a:prstGeom>
          <a:noFill/>
        </p:spPr>
        <p:txBody>
          <a:bodyPr wrap="square" rtlCol="0">
            <a:spAutoFit/>
          </a:bodyPr>
          <a:lstStyle/>
          <a:p>
            <a:pPr algn="just"/>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Sometimes one side will be lighter than the other, as in an edge of an eyebrow. Sometimes the middle portion may be shinier than the surrounding boxes, which can be interpreted as a nose. Examples of these are shown in the ppt</a:t>
            </a:r>
            <a:endParaRPr lang="en-IN"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81685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AF194-8A2B-4332-B2ED-8B98786BC8A8}"/>
              </a:ext>
            </a:extLst>
          </p:cNvPr>
          <p:cNvSpPr txBox="1"/>
          <p:nvPr/>
        </p:nvSpPr>
        <p:spPr>
          <a:xfrm>
            <a:off x="802641" y="284176"/>
            <a:ext cx="6522720" cy="150876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b="1" cap="all" dirty="0">
                <a:solidFill>
                  <a:srgbClr val="2C2C2C"/>
                </a:solidFill>
                <a:latin typeface="Times New Roman" panose="02020603050405020304" pitchFamily="18" charset="0"/>
                <a:ea typeface="+mj-ea"/>
                <a:cs typeface="Times New Roman" panose="02020603050405020304" pitchFamily="18" charset="0"/>
              </a:rPr>
              <a:t>2. CREATING AN INTEGRAL IMAGE</a:t>
            </a:r>
          </a:p>
        </p:txBody>
      </p:sp>
      <p:sp>
        <p:nvSpPr>
          <p:cNvPr id="5" name="TextBox 4">
            <a:extLst>
              <a:ext uri="{FF2B5EF4-FFF2-40B4-BE49-F238E27FC236}">
                <a16:creationId xmlns:a16="http://schemas.microsoft.com/office/drawing/2014/main" id="{0BF4297B-BD7A-405C-B27C-2370AD387AE0}"/>
              </a:ext>
            </a:extLst>
          </p:cNvPr>
          <p:cNvSpPr txBox="1"/>
          <p:nvPr/>
        </p:nvSpPr>
        <p:spPr>
          <a:xfrm>
            <a:off x="532288" y="2062480"/>
            <a:ext cx="6329679" cy="4206240"/>
          </a:xfrm>
          <a:prstGeom prst="rect">
            <a:avLst/>
          </a:prstGeom>
        </p:spPr>
        <p:txBody>
          <a:bodyPr vert="horz" lIns="91440" tIns="45720" rIns="91440" bIns="45720" rtlCol="0">
            <a:normAutofit/>
          </a:bodyPr>
          <a:lstStyle/>
          <a:p>
            <a:pPr indent="-182880" algn="just" defTabSz="914400">
              <a:lnSpc>
                <a:spcPct val="90000"/>
              </a:lnSpc>
              <a:spcAft>
                <a:spcPts val="600"/>
              </a:spcAft>
              <a:buClr>
                <a:schemeClr val="tx1"/>
              </a:buClr>
              <a:buFont typeface="Wingdings" pitchFamily="2" charset="2"/>
              <a:buChar char=""/>
            </a:pPr>
            <a:r>
              <a:rPr lang="en-US" sz="2000" dirty="0">
                <a:effectLst/>
                <a:latin typeface="Times New Roman" panose="02020603050405020304" pitchFamily="18" charset="0"/>
                <a:cs typeface="Times New Roman" panose="02020603050405020304" pitchFamily="18" charset="0"/>
              </a:rPr>
              <a:t>Now imagine the one highlighted in blue is our grid for a certain feature, and we are trying to calculate the value of that feature. Normally we would just add up the boxes, but since that can be computationally intensive, we will create an integral image.</a:t>
            </a:r>
          </a:p>
          <a:p>
            <a:pPr indent="-182880" algn="just" defTabSz="914400">
              <a:lnSpc>
                <a:spcPct val="90000"/>
              </a:lnSpc>
              <a:spcAft>
                <a:spcPts val="600"/>
              </a:spcAft>
              <a:buClr>
                <a:schemeClr val="tx1"/>
              </a:buClr>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indent="-182880" algn="just" defTabSz="914400">
              <a:lnSpc>
                <a:spcPct val="90000"/>
              </a:lnSpc>
              <a:spcAft>
                <a:spcPts val="600"/>
              </a:spcAft>
              <a:buClr>
                <a:schemeClr val="tx1"/>
              </a:buClr>
              <a:buFont typeface="Wingdings" pitchFamily="2" charset="2"/>
              <a:buChar char=""/>
            </a:pPr>
            <a:r>
              <a:rPr lang="en-US" sz="2000" dirty="0">
                <a:effectLst/>
                <a:latin typeface="Times New Roman" panose="02020603050405020304" pitchFamily="18" charset="0"/>
                <a:cs typeface="Times New Roman" panose="02020603050405020304" pitchFamily="18" charset="0"/>
              </a:rPr>
              <a:t>In an integral image, the value of each point is the sum of all pixels above and to the left, including the target pixel.</a:t>
            </a:r>
          </a:p>
          <a:p>
            <a:pPr indent="-182880" algn="just" defTabSz="914400">
              <a:lnSpc>
                <a:spcPct val="90000"/>
              </a:lnSpc>
              <a:spcAft>
                <a:spcPts val="600"/>
              </a:spcAft>
              <a:buClr>
                <a:schemeClr val="tx1"/>
              </a:buClr>
              <a:buFont typeface="Wingdings" pitchFamily="2" charset="2"/>
              <a:buChar char=""/>
            </a:pPr>
            <a:endParaRPr lang="en-US" sz="2000" dirty="0">
              <a:latin typeface="Times New Roman" panose="02020603050405020304" pitchFamily="18" charset="0"/>
              <a:cs typeface="Times New Roman" panose="02020603050405020304" pitchFamily="18" charset="0"/>
            </a:endParaRPr>
          </a:p>
          <a:p>
            <a:pPr indent="-182880" algn="just" defTabSz="914400">
              <a:lnSpc>
                <a:spcPct val="90000"/>
              </a:lnSpc>
              <a:spcAft>
                <a:spcPts val="600"/>
              </a:spcAft>
              <a:buClr>
                <a:schemeClr val="tx1"/>
              </a:buClr>
              <a:buFont typeface="Wingdings" pitchFamily="2" charset="2"/>
              <a:buChar char=""/>
            </a:pPr>
            <a:r>
              <a:rPr lang="en-IN" sz="2000" dirty="0">
                <a:solidFill>
                  <a:srgbClr val="FFFFFF"/>
                </a:solidFill>
                <a:effectLst/>
                <a:latin typeface="Times New Roman" panose="02020603050405020304" pitchFamily="18" charset="0"/>
                <a:cs typeface="Times New Roman" panose="02020603050405020304" pitchFamily="18" charset="0"/>
              </a:rPr>
              <a:t>The green box in the integral image is calculated as the sum of the highlighted area in the regular image. If we did this for every box, we would have a sequence going through the grid and it may look something like the image in the left</a:t>
            </a:r>
            <a:endParaRPr lang="en-US" sz="2000" dirty="0">
              <a:effectLst/>
              <a:latin typeface="Times New Roman" panose="02020603050405020304" pitchFamily="18" charset="0"/>
              <a:cs typeface="Times New Roman" panose="02020603050405020304" pitchFamily="18" charset="0"/>
            </a:endParaRPr>
          </a:p>
          <a:p>
            <a:pPr indent="-182880" algn="just" defTabSz="914400">
              <a:lnSpc>
                <a:spcPct val="90000"/>
              </a:lnSpc>
              <a:spcAft>
                <a:spcPts val="600"/>
              </a:spcAft>
              <a:buClr>
                <a:schemeClr val="tx1"/>
              </a:buClr>
              <a:buFont typeface="Wingdings" pitchFamily="2" charset="2"/>
              <a:buChar char=""/>
            </a:pPr>
            <a:endParaRPr lang="en-US" sz="2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96FC08F-E9E6-492C-951B-052826DD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888"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9" name="Picture 8" descr="viola jones algorithm">
            <a:extLst>
              <a:ext uri="{FF2B5EF4-FFF2-40B4-BE49-F238E27FC236}">
                <a16:creationId xmlns:a16="http://schemas.microsoft.com/office/drawing/2014/main" id="{A457BE93-04E0-4136-A292-D8FF44CA6D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8105422" y="1219200"/>
            <a:ext cx="3554290" cy="2130535"/>
          </a:xfrm>
          <a:prstGeom prst="rect">
            <a:avLst/>
          </a:prstGeom>
          <a:noFill/>
        </p:spPr>
      </p:pic>
      <p:pic>
        <p:nvPicPr>
          <p:cNvPr id="7" name="Picture 6" descr="viola jones algorithm">
            <a:extLst>
              <a:ext uri="{FF2B5EF4-FFF2-40B4-BE49-F238E27FC236}">
                <a16:creationId xmlns:a16="http://schemas.microsoft.com/office/drawing/2014/main" id="{F29485C1-BB74-4AAB-9FEC-5052BFC7F09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105422" y="3973689"/>
            <a:ext cx="3741019" cy="2930116"/>
          </a:xfrm>
          <a:prstGeom prst="rect">
            <a:avLst/>
          </a:prstGeom>
          <a:noFill/>
        </p:spPr>
      </p:pic>
    </p:spTree>
    <p:extLst>
      <p:ext uri="{BB962C8B-B14F-4D97-AF65-F5344CB8AC3E}">
        <p14:creationId xmlns:p14="http://schemas.microsoft.com/office/powerpoint/2010/main" val="239571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A5E705D-CDB5-4A7A-B249-995669BCD811}"/>
              </a:ext>
            </a:extLst>
          </p:cNvPr>
          <p:cNvSpPr txBox="1"/>
          <p:nvPr/>
        </p:nvSpPr>
        <p:spPr>
          <a:xfrm>
            <a:off x="874663" y="378913"/>
            <a:ext cx="5486400" cy="461665"/>
          </a:xfrm>
          <a:prstGeom prst="rect">
            <a:avLst/>
          </a:prstGeom>
          <a:noFill/>
        </p:spPr>
        <p:txBody>
          <a:bodyPr wrap="square" rtlCol="0">
            <a:spAutoFit/>
          </a:bodyPr>
          <a:lstStyle/>
          <a:p>
            <a:r>
              <a:rPr lang="en-IN" sz="2400" b="1" dirty="0">
                <a:solidFill>
                  <a:srgbClr val="2C2C2C"/>
                </a:solidFill>
                <a:latin typeface="Times New Roman" panose="02020603050405020304" pitchFamily="18" charset="0"/>
                <a:cs typeface="Times New Roman" panose="02020603050405020304" pitchFamily="18" charset="0"/>
              </a:rPr>
              <a:t>3. RUNNING ADABOOST TRAINING</a:t>
            </a:r>
          </a:p>
        </p:txBody>
      </p:sp>
      <p:sp>
        <p:nvSpPr>
          <p:cNvPr id="5" name="TextBox 4">
            <a:extLst>
              <a:ext uri="{FF2B5EF4-FFF2-40B4-BE49-F238E27FC236}">
                <a16:creationId xmlns:a16="http://schemas.microsoft.com/office/drawing/2014/main" id="{6E71A0C6-344C-44DF-A132-90F621343351}"/>
              </a:ext>
            </a:extLst>
          </p:cNvPr>
          <p:cNvSpPr txBox="1"/>
          <p:nvPr/>
        </p:nvSpPr>
        <p:spPr>
          <a:xfrm flipH="1">
            <a:off x="773636" y="979530"/>
            <a:ext cx="10379785" cy="923330"/>
          </a:xfrm>
          <a:prstGeom prst="rect">
            <a:avLst/>
          </a:prstGeom>
          <a:noFill/>
        </p:spPr>
        <p:txBody>
          <a:bodyPr wrap="square" rtlCol="0">
            <a:spAutoFit/>
          </a:bodyPr>
          <a:lstStyle/>
          <a:p>
            <a:pPr algn="just"/>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Adaptive Boost training helps the algorithm learn from the images we supply it and is able to determine the false positives and true negatives in the data, allowing it to be more accurate. We would get a highly accurate model once we have looked at all possible positions and combinations of those features. </a:t>
            </a:r>
            <a:endParaRPr lang="en-IN"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F8BA0FC-8D0B-4C40-8683-2B8BE11145E4}"/>
              </a:ext>
            </a:extLst>
          </p:cNvPr>
          <p:cNvSpPr txBox="1"/>
          <p:nvPr/>
        </p:nvSpPr>
        <p:spPr>
          <a:xfrm>
            <a:off x="995876" y="2622830"/>
            <a:ext cx="6034137" cy="461665"/>
          </a:xfrm>
          <a:prstGeom prst="rect">
            <a:avLst/>
          </a:prstGeom>
          <a:noFill/>
        </p:spPr>
        <p:txBody>
          <a:bodyPr wrap="square" rtlCol="0">
            <a:spAutoFit/>
          </a:bodyPr>
          <a:lstStyle/>
          <a:p>
            <a:r>
              <a:rPr lang="en-IN" sz="2400" b="1" dirty="0">
                <a:solidFill>
                  <a:srgbClr val="2C2C2C"/>
                </a:solidFill>
                <a:latin typeface="Times New Roman" panose="02020603050405020304" pitchFamily="18" charset="0"/>
                <a:cs typeface="Times New Roman" panose="02020603050405020304" pitchFamily="18" charset="0"/>
              </a:rPr>
              <a:t>4. CREATING CLASSIFIER CASCADES</a:t>
            </a:r>
          </a:p>
        </p:txBody>
      </p:sp>
      <p:sp>
        <p:nvSpPr>
          <p:cNvPr id="7" name="TextBox 6">
            <a:extLst>
              <a:ext uri="{FF2B5EF4-FFF2-40B4-BE49-F238E27FC236}">
                <a16:creationId xmlns:a16="http://schemas.microsoft.com/office/drawing/2014/main" id="{47278656-1091-4C22-913C-8A15C37B39D7}"/>
              </a:ext>
            </a:extLst>
          </p:cNvPr>
          <p:cNvSpPr txBox="1"/>
          <p:nvPr/>
        </p:nvSpPr>
        <p:spPr>
          <a:xfrm flipH="1">
            <a:off x="6881409" y="3315875"/>
            <a:ext cx="5156568" cy="2000548"/>
          </a:xfrm>
          <a:prstGeom prst="rect">
            <a:avLst/>
          </a:prstGeom>
          <a:noFill/>
        </p:spPr>
        <p:txBody>
          <a:bodyPr wrap="square" rtlCol="0">
            <a:spAutoFit/>
          </a:bodyPr>
          <a:lstStyle/>
          <a:p>
            <a:pPr algn="just"/>
            <a:r>
              <a:rPr lang="en-IN" dirty="0">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Basically, If the first stage gives a negative evaluation, then the image is immediately discarded as not containing a human face. If it passes the first stage but fails the second stage, it is discarded as well. Basically, the image can get discarded at any stage of the classifier.</a:t>
            </a:r>
          </a:p>
          <a:p>
            <a:pPr algn="r"/>
            <a:endParaRPr lang="en-IN" sz="1600" dirty="0"/>
          </a:p>
        </p:txBody>
      </p:sp>
      <p:pic>
        <p:nvPicPr>
          <p:cNvPr id="9" name="Picture 8" descr="viola jones algorithm">
            <a:extLst>
              <a:ext uri="{FF2B5EF4-FFF2-40B4-BE49-F238E27FC236}">
                <a16:creationId xmlns:a16="http://schemas.microsoft.com/office/drawing/2014/main" id="{46EE5F18-F8DA-4FDE-A43C-577BFADC76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5876" y="3429000"/>
            <a:ext cx="5731510" cy="1435735"/>
          </a:xfrm>
          <a:prstGeom prst="rect">
            <a:avLst/>
          </a:prstGeom>
          <a:noFill/>
          <a:ln>
            <a:noFill/>
          </a:ln>
        </p:spPr>
      </p:pic>
    </p:spTree>
    <p:extLst>
      <p:ext uri="{BB962C8B-B14F-4D97-AF65-F5344CB8AC3E}">
        <p14:creationId xmlns:p14="http://schemas.microsoft.com/office/powerpoint/2010/main" val="40442833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18265B-5085-41D1-8F2F-1A68A293FDCC}"/>
              </a:ext>
            </a:extLst>
          </p:cNvPr>
          <p:cNvSpPr txBox="1"/>
          <p:nvPr/>
        </p:nvSpPr>
        <p:spPr>
          <a:xfrm>
            <a:off x="1202919" y="284176"/>
            <a:ext cx="9784080" cy="150876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cap="all" dirty="0">
                <a:solidFill>
                  <a:srgbClr val="2C2C2C"/>
                </a:solidFill>
                <a:latin typeface="Times New Roman" panose="02020603050405020304" pitchFamily="18" charset="0"/>
                <a:ea typeface="+mj-ea"/>
                <a:cs typeface="Times New Roman" panose="02020603050405020304" pitchFamily="18" charset="0"/>
              </a:rPr>
              <a:t>EXPECTED  OUTCOMES</a:t>
            </a:r>
          </a:p>
        </p:txBody>
      </p:sp>
      <p:sp>
        <p:nvSpPr>
          <p:cNvPr id="5" name="TextBox 4">
            <a:extLst>
              <a:ext uri="{FF2B5EF4-FFF2-40B4-BE49-F238E27FC236}">
                <a16:creationId xmlns:a16="http://schemas.microsoft.com/office/drawing/2014/main" id="{2454738B-FED8-4BA6-9024-87BB5A3D1671}"/>
              </a:ext>
            </a:extLst>
          </p:cNvPr>
          <p:cNvSpPr txBox="1"/>
          <p:nvPr/>
        </p:nvSpPr>
        <p:spPr>
          <a:xfrm>
            <a:off x="1202920" y="2011680"/>
            <a:ext cx="4557800" cy="4206240"/>
          </a:xfrm>
          <a:prstGeom prst="rect">
            <a:avLst/>
          </a:prstGeom>
        </p:spPr>
        <p:txBody>
          <a:bodyPr vert="horz" lIns="91440" tIns="45720" rIns="91440" bIns="45720" rtlCol="0">
            <a:noAutofit/>
          </a:bodyPr>
          <a:lstStyle/>
          <a:p>
            <a:pPr marL="342900" indent="-182880" algn="just" defTabSz="914400">
              <a:lnSpc>
                <a:spcPct val="90000"/>
              </a:lnSpc>
              <a:spcAft>
                <a:spcPts val="600"/>
              </a:spcAft>
              <a:buClr>
                <a:schemeClr val="tx1"/>
              </a:buClr>
              <a:buFont typeface="Wingdings" pitchFamily="2" charset="2"/>
              <a:buChar char=""/>
            </a:pPr>
            <a:r>
              <a:rPr lang="en-US" sz="2200" dirty="0">
                <a:latin typeface="Times New Roman" panose="02020603050405020304" pitchFamily="18" charset="0"/>
                <a:cs typeface="Times New Roman" panose="02020603050405020304" pitchFamily="18" charset="0"/>
              </a:rPr>
              <a:t>We propose Intuitive Perception, a trained model to translate the video sample to a subtitled video.</a:t>
            </a:r>
          </a:p>
          <a:p>
            <a:pPr marL="342900" indent="-182880" algn="just" defTabSz="914400">
              <a:lnSpc>
                <a:spcPct val="90000"/>
              </a:lnSpc>
              <a:spcAft>
                <a:spcPts val="600"/>
              </a:spcAft>
              <a:buClr>
                <a:schemeClr val="tx1"/>
              </a:buClr>
              <a:buFont typeface="Wingdings" pitchFamily="2" charset="2"/>
              <a:buChar char=""/>
            </a:pPr>
            <a:r>
              <a:rPr lang="en-US" sz="2200" dirty="0">
                <a:latin typeface="Times New Roman" panose="02020603050405020304" pitchFamily="18" charset="0"/>
                <a:cs typeface="Times New Roman" panose="02020603050405020304" pitchFamily="18" charset="0"/>
              </a:rPr>
              <a:t>A new, faster and an efficient way for the recognition of lip movement appearance and predicting the words or phrases spoken in English language based on the video data fed as an input.</a:t>
            </a:r>
          </a:p>
          <a:p>
            <a:pPr marL="342900" indent="-182880" algn="just" defTabSz="914400">
              <a:lnSpc>
                <a:spcPct val="90000"/>
              </a:lnSpc>
              <a:spcAft>
                <a:spcPts val="600"/>
              </a:spcAft>
              <a:buClr>
                <a:schemeClr val="tx1"/>
              </a:buClr>
              <a:buFont typeface="Wingdings" pitchFamily="2" charset="2"/>
              <a:buChar char=""/>
            </a:pPr>
            <a:r>
              <a:rPr lang="en-US" sz="2200" dirty="0">
                <a:latin typeface="Times New Roman" panose="02020603050405020304" pitchFamily="18" charset="0"/>
                <a:cs typeface="Times New Roman" panose="02020603050405020304" pitchFamily="18" charset="0"/>
              </a:rPr>
              <a:t>This system may be employed in various fields like forensics, film processing, aid to the deaf and dumb, security, etc.</a:t>
            </a:r>
          </a:p>
        </p:txBody>
      </p:sp>
      <p:pic>
        <p:nvPicPr>
          <p:cNvPr id="6" name="Picture 5">
            <a:extLst>
              <a:ext uri="{FF2B5EF4-FFF2-40B4-BE49-F238E27FC236}">
                <a16:creationId xmlns:a16="http://schemas.microsoft.com/office/drawing/2014/main" id="{6EF42363-BF69-4424-9E83-67EA425CBA57}"/>
              </a:ext>
            </a:extLst>
          </p:cNvPr>
          <p:cNvPicPr>
            <a:picLocks noChangeAspect="1"/>
          </p:cNvPicPr>
          <p:nvPr/>
        </p:nvPicPr>
        <p:blipFill>
          <a:blip r:embed="rId2"/>
          <a:stretch>
            <a:fillRect/>
          </a:stretch>
        </p:blipFill>
        <p:spPr>
          <a:xfrm>
            <a:off x="6095999" y="2642726"/>
            <a:ext cx="4742951" cy="2727196"/>
          </a:xfrm>
          <a:prstGeom prst="rect">
            <a:avLst/>
          </a:prstGeom>
        </p:spPr>
      </p:pic>
    </p:spTree>
    <p:extLst>
      <p:ext uri="{BB962C8B-B14F-4D97-AF65-F5344CB8AC3E}">
        <p14:creationId xmlns:p14="http://schemas.microsoft.com/office/powerpoint/2010/main" val="93941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82C51-6401-41AD-B403-D8CC97A70CA8}"/>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graphicFrame>
        <p:nvGraphicFramePr>
          <p:cNvPr id="6" name="Content Placeholder 2" descr="icon circle label list SmartArt">
            <a:extLst>
              <a:ext uri="{FF2B5EF4-FFF2-40B4-BE49-F238E27FC236}">
                <a16:creationId xmlns:a16="http://schemas.microsoft.com/office/drawing/2014/main" id="{4759D35E-A055-47E9-9961-B61BD872CC2E}"/>
              </a:ext>
            </a:extLst>
          </p:cNvPr>
          <p:cNvGraphicFramePr>
            <a:graphicFrameLocks noGrp="1"/>
          </p:cNvGraphicFramePr>
          <p:nvPr>
            <p:ph idx="1"/>
            <p:extLst>
              <p:ext uri="{D42A27DB-BD31-4B8C-83A1-F6EECF244321}">
                <p14:modId xmlns:p14="http://schemas.microsoft.com/office/powerpoint/2010/main" val="2585591763"/>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0883BFB2-B7D8-4E2C-9B97-92C701F54A50}"/>
              </a:ext>
            </a:extLst>
          </p:cNvPr>
          <p:cNvSpPr txBox="1"/>
          <p:nvPr/>
        </p:nvSpPr>
        <p:spPr>
          <a:xfrm>
            <a:off x="2434461" y="725269"/>
            <a:ext cx="6904074" cy="646331"/>
          </a:xfrm>
          <a:prstGeom prst="rect">
            <a:avLst/>
          </a:prstGeom>
          <a:noFill/>
        </p:spPr>
        <p:txBody>
          <a:bodyPr wrap="square" rtlCol="0">
            <a:spAutoFit/>
          </a:bodyPr>
          <a:lstStyle/>
          <a:p>
            <a:pPr algn="ctr"/>
            <a:r>
              <a:rPr lang="en-US" sz="3600" dirty="0">
                <a:solidFill>
                  <a:srgbClr val="FFFFFF"/>
                </a:solidFill>
                <a:latin typeface="Times New Roman" panose="02020603050405020304" pitchFamily="18" charset="0"/>
                <a:cs typeface="Times New Roman" panose="02020603050405020304" pitchFamily="18" charset="0"/>
              </a:rPr>
              <a:t>Contribution to Society</a:t>
            </a:r>
            <a:endParaRPr lang="kn-IN" sz="3600" dirty="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96078261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25850F-72C6-4457-BB6E-89166321E838}"/>
              </a:ext>
            </a:extLst>
          </p:cNvPr>
          <p:cNvSpPr txBox="1"/>
          <p:nvPr/>
        </p:nvSpPr>
        <p:spPr>
          <a:xfrm>
            <a:off x="494087" y="321710"/>
            <a:ext cx="5598957" cy="990024"/>
          </a:xfrm>
          <a:prstGeom prst="rect">
            <a:avLst/>
          </a:prstGeom>
        </p:spPr>
        <p:txBody>
          <a:bodyPr vert="horz" lIns="91440" tIns="45720" rIns="91440" bIns="45720" rtlCol="0" anchor="ctr">
            <a:normAutofit/>
          </a:bodyPr>
          <a:lstStyle/>
          <a:p>
            <a:pPr algn="ctr" defTabSz="914400">
              <a:lnSpc>
                <a:spcPct val="85000"/>
              </a:lnSpc>
              <a:spcBef>
                <a:spcPct val="0"/>
              </a:spcBef>
              <a:spcAft>
                <a:spcPts val="600"/>
              </a:spcAft>
            </a:pPr>
            <a:r>
              <a:rPr lang="en-US" sz="3600" cap="all" dirty="0">
                <a:solidFill>
                  <a:schemeClr val="bg1"/>
                </a:solidFill>
                <a:latin typeface="Times New Roman" panose="02020603050405020304" pitchFamily="18" charset="0"/>
                <a:ea typeface="+mj-ea"/>
                <a:cs typeface="Times New Roman" panose="02020603050405020304" pitchFamily="18" charset="0"/>
              </a:rPr>
              <a:t>REFERENCES</a:t>
            </a:r>
          </a:p>
        </p:txBody>
      </p:sp>
      <p:sp>
        <p:nvSpPr>
          <p:cNvPr id="7" name="TextBox 6">
            <a:extLst>
              <a:ext uri="{FF2B5EF4-FFF2-40B4-BE49-F238E27FC236}">
                <a16:creationId xmlns:a16="http://schemas.microsoft.com/office/drawing/2014/main" id="{47FD9FC4-E789-4F95-8C6B-C8720C2C48DB}"/>
              </a:ext>
            </a:extLst>
          </p:cNvPr>
          <p:cNvSpPr txBox="1"/>
          <p:nvPr/>
        </p:nvSpPr>
        <p:spPr>
          <a:xfrm>
            <a:off x="494087" y="1375239"/>
            <a:ext cx="5598957" cy="5161052"/>
          </a:xfrm>
          <a:prstGeom prst="rect">
            <a:avLst/>
          </a:prstGeom>
        </p:spPr>
        <p:txBody>
          <a:bodyPr vert="horz" lIns="91440" tIns="45720" rIns="91440" bIns="45720" rtlCol="0">
            <a:normAutofit fontScale="25000" lnSpcReduction="20000"/>
          </a:bodyPr>
          <a:lstStyle/>
          <a:p>
            <a:pPr marL="685800" indent="-685800" algn="just">
              <a:buFont typeface="Wingdings" panose="05000000000000000000" pitchFamily="2" charset="2"/>
              <a:buChar char="q"/>
            </a:pPr>
            <a:r>
              <a:rPr lang="en-US" sz="6400" dirty="0">
                <a:solidFill>
                  <a:srgbClr val="2C2C2C"/>
                </a:solidFill>
                <a:latin typeface="Times New Roman" panose="02020603050405020304" pitchFamily="18" charset="0"/>
                <a:cs typeface="Times New Roman" panose="02020603050405020304" pitchFamily="18" charset="0"/>
              </a:rPr>
              <a:t>Brendan Shillingford, Yannis Assael, Matthew W. Hoffman, Thomas Paine, Cían Hughes, Utsav Prabhu, Hank Liao, Hasim Sak, Kanishka Rao, Lorrayne Bennett, Marie Mulville, Ben Coppin, Ben Laurie, Andrew Senior and Nando de Freitas, </a:t>
            </a:r>
            <a:r>
              <a:rPr lang="en-US" sz="6400" b="1" dirty="0">
                <a:solidFill>
                  <a:srgbClr val="2C2C2C"/>
                </a:solidFill>
                <a:latin typeface="Times New Roman" panose="02020603050405020304" pitchFamily="18" charset="0"/>
                <a:cs typeface="Times New Roman" panose="02020603050405020304" pitchFamily="18" charset="0"/>
              </a:rPr>
              <a:t>LARGE SCALE VISUAL SPEECH RECOGNITION</a:t>
            </a:r>
            <a:r>
              <a:rPr lang="en-US" sz="6400" dirty="0">
                <a:solidFill>
                  <a:srgbClr val="2C2C2C"/>
                </a:solidFill>
                <a:latin typeface="Times New Roman" panose="02020603050405020304" pitchFamily="18" charset="0"/>
                <a:cs typeface="Times New Roman" panose="02020603050405020304" pitchFamily="18" charset="0"/>
              </a:rPr>
              <a:t>. DeepMind &amp; Google.</a:t>
            </a:r>
            <a:r>
              <a:rPr lang="en-US" sz="6400" b="1" dirty="0">
                <a:solidFill>
                  <a:srgbClr val="2C2C2C"/>
                </a:solidFill>
                <a:latin typeface="Times New Roman" panose="02020603050405020304" pitchFamily="18" charset="0"/>
                <a:cs typeface="Times New Roman" panose="02020603050405020304" pitchFamily="18" charset="0"/>
              </a:rPr>
              <a:t>[13</a:t>
            </a:r>
            <a:r>
              <a:rPr lang="en-US" sz="6400" b="1" baseline="30000" dirty="0">
                <a:solidFill>
                  <a:srgbClr val="2C2C2C"/>
                </a:solidFill>
                <a:latin typeface="Times New Roman" panose="02020603050405020304" pitchFamily="18" charset="0"/>
                <a:cs typeface="Times New Roman" panose="02020603050405020304" pitchFamily="18" charset="0"/>
              </a:rPr>
              <a:t>th</a:t>
            </a:r>
            <a:r>
              <a:rPr lang="en-US" sz="6400" b="1" dirty="0">
                <a:solidFill>
                  <a:srgbClr val="2C2C2C"/>
                </a:solidFill>
                <a:latin typeface="Times New Roman" panose="02020603050405020304" pitchFamily="18" charset="0"/>
                <a:cs typeface="Times New Roman" panose="02020603050405020304" pitchFamily="18" charset="0"/>
              </a:rPr>
              <a:t> July 2018]</a:t>
            </a:r>
            <a:endParaRPr lang="en-US" sz="6400" dirty="0">
              <a:solidFill>
                <a:srgbClr val="2C2C2C"/>
              </a:solidFill>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6400" dirty="0">
                <a:solidFill>
                  <a:srgbClr val="2C2C2C"/>
                </a:solidFill>
                <a:latin typeface="Times New Roman" panose="02020603050405020304" pitchFamily="18" charset="0"/>
                <a:cs typeface="Times New Roman" panose="02020603050405020304" pitchFamily="18" charset="0"/>
              </a:rPr>
              <a:t>Lele Chen, Zhiheng Li, Ross K. Maddox, Zhiyao Duan and Chenliang Xu, </a:t>
            </a:r>
            <a:r>
              <a:rPr lang="en-US" sz="6400" b="1" dirty="0">
                <a:solidFill>
                  <a:srgbClr val="2C2C2C"/>
                </a:solidFill>
                <a:latin typeface="Times New Roman" panose="02020603050405020304" pitchFamily="18" charset="0"/>
                <a:cs typeface="Times New Roman" panose="02020603050405020304" pitchFamily="18" charset="0"/>
              </a:rPr>
              <a:t>Lip Movements Generation at a Glance</a:t>
            </a:r>
            <a:r>
              <a:rPr lang="en-US" sz="6400" dirty="0">
                <a:solidFill>
                  <a:srgbClr val="2C2C2C"/>
                </a:solidFill>
                <a:latin typeface="Times New Roman" panose="02020603050405020304" pitchFamily="18" charset="0"/>
                <a:cs typeface="Times New Roman" panose="02020603050405020304" pitchFamily="18" charset="0"/>
              </a:rPr>
              <a:t>. Wuhan university and University of Rochester. .</a:t>
            </a:r>
            <a:r>
              <a:rPr lang="en-US" sz="6400" b="1" dirty="0">
                <a:solidFill>
                  <a:srgbClr val="2C2C2C"/>
                </a:solidFill>
                <a:latin typeface="Times New Roman" panose="02020603050405020304" pitchFamily="18" charset="0"/>
                <a:cs typeface="Times New Roman" panose="02020603050405020304" pitchFamily="18" charset="0"/>
              </a:rPr>
              <a:t>[28</a:t>
            </a:r>
            <a:r>
              <a:rPr lang="en-US" sz="6400" b="1" baseline="30000" dirty="0">
                <a:solidFill>
                  <a:srgbClr val="2C2C2C"/>
                </a:solidFill>
                <a:latin typeface="Times New Roman" panose="02020603050405020304" pitchFamily="18" charset="0"/>
                <a:cs typeface="Times New Roman" panose="02020603050405020304" pitchFamily="18" charset="0"/>
              </a:rPr>
              <a:t>th</a:t>
            </a:r>
            <a:r>
              <a:rPr lang="en-US" sz="6400" b="1" dirty="0">
                <a:solidFill>
                  <a:srgbClr val="2C2C2C"/>
                </a:solidFill>
                <a:latin typeface="Times New Roman" panose="02020603050405020304" pitchFamily="18" charset="0"/>
                <a:cs typeface="Times New Roman" panose="02020603050405020304" pitchFamily="18" charset="0"/>
              </a:rPr>
              <a:t> March 2018]</a:t>
            </a:r>
            <a:endParaRPr lang="en-US" sz="6400" dirty="0">
              <a:solidFill>
                <a:srgbClr val="2C2C2C"/>
              </a:solidFill>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6400" dirty="0">
                <a:solidFill>
                  <a:srgbClr val="2C2C2C"/>
                </a:solidFill>
                <a:latin typeface="Times New Roman" panose="02020603050405020304" pitchFamily="18" charset="0"/>
                <a:cs typeface="Times New Roman" panose="02020603050405020304" pitchFamily="18" charset="0"/>
              </a:rPr>
              <a:t>Michael Wand and Jurgen Schmidhuber, </a:t>
            </a:r>
            <a:r>
              <a:rPr lang="en-US" sz="6400" b="1" dirty="0">
                <a:solidFill>
                  <a:srgbClr val="2C2C2C"/>
                </a:solidFill>
                <a:latin typeface="Times New Roman" panose="02020603050405020304" pitchFamily="18" charset="0"/>
                <a:cs typeface="Times New Roman" panose="02020603050405020304" pitchFamily="18" charset="0"/>
              </a:rPr>
              <a:t>Improving Speaker Independent Lipreading with Domain Adversarial Training</a:t>
            </a:r>
            <a:r>
              <a:rPr lang="en-US" sz="6400" dirty="0">
                <a:solidFill>
                  <a:srgbClr val="2C2C2C"/>
                </a:solidFill>
                <a:latin typeface="Times New Roman" panose="02020603050405020304" pitchFamily="18" charset="0"/>
                <a:cs typeface="Times New Roman" panose="02020603050405020304" pitchFamily="18" charset="0"/>
              </a:rPr>
              <a:t>. The Swiss AI Lab IDSIA, USI &amp; SUPSI, MannoLugano, Switzerland, arXiv:1708.01565v1 [cs.CV] [</a:t>
            </a:r>
            <a:r>
              <a:rPr lang="en-US" sz="6400" b="1" dirty="0">
                <a:solidFill>
                  <a:srgbClr val="2C2C2C"/>
                </a:solidFill>
                <a:latin typeface="Times New Roman" panose="02020603050405020304" pitchFamily="18" charset="0"/>
                <a:cs typeface="Times New Roman" panose="02020603050405020304" pitchFamily="18" charset="0"/>
              </a:rPr>
              <a:t>4</a:t>
            </a:r>
            <a:r>
              <a:rPr lang="en-US" sz="6400" b="1" baseline="30000" dirty="0">
                <a:solidFill>
                  <a:srgbClr val="2C2C2C"/>
                </a:solidFill>
                <a:latin typeface="Times New Roman" panose="02020603050405020304" pitchFamily="18" charset="0"/>
                <a:cs typeface="Times New Roman" panose="02020603050405020304" pitchFamily="18" charset="0"/>
              </a:rPr>
              <a:t>th</a:t>
            </a:r>
            <a:r>
              <a:rPr lang="en-US" sz="6400" b="1" dirty="0">
                <a:solidFill>
                  <a:srgbClr val="2C2C2C"/>
                </a:solidFill>
                <a:latin typeface="Times New Roman" panose="02020603050405020304" pitchFamily="18" charset="0"/>
                <a:cs typeface="Times New Roman" panose="02020603050405020304" pitchFamily="18" charset="0"/>
              </a:rPr>
              <a:t> Aug 2017.]</a:t>
            </a:r>
          </a:p>
          <a:p>
            <a:pPr marL="685800" indent="-685800" algn="just">
              <a:buFont typeface="Wingdings" panose="05000000000000000000" pitchFamily="2" charset="2"/>
              <a:buChar char="q"/>
            </a:pPr>
            <a:r>
              <a:rPr lang="en-US" sz="6400" dirty="0">
                <a:solidFill>
                  <a:srgbClr val="2C2C2C"/>
                </a:solidFill>
                <a:latin typeface="Times New Roman" panose="02020603050405020304" pitchFamily="18" charset="0"/>
                <a:cs typeface="Times New Roman" panose="02020603050405020304" pitchFamily="18" charset="0"/>
              </a:rPr>
              <a:t>Joon Son Chung, Andrew Senior, Oriol Vinyals and Andrew Zisserman, </a:t>
            </a:r>
            <a:r>
              <a:rPr lang="en-US" sz="6400" b="1" dirty="0">
                <a:solidFill>
                  <a:srgbClr val="2C2C2C"/>
                </a:solidFill>
                <a:latin typeface="Times New Roman" panose="02020603050405020304" pitchFamily="18" charset="0"/>
                <a:cs typeface="Times New Roman" panose="02020603050405020304" pitchFamily="18" charset="0"/>
              </a:rPr>
              <a:t>Lip Reading Sentences in the Wild</a:t>
            </a:r>
            <a:r>
              <a:rPr lang="en-US" sz="6400" dirty="0">
                <a:solidFill>
                  <a:srgbClr val="2C2C2C"/>
                </a:solidFill>
                <a:latin typeface="Times New Roman" panose="02020603050405020304" pitchFamily="18" charset="0"/>
                <a:cs typeface="Times New Roman" panose="02020603050405020304" pitchFamily="18" charset="0"/>
              </a:rPr>
              <a:t>. Department of Engineering Science, University of Oxford 2Google DeepMind </a:t>
            </a:r>
            <a:r>
              <a:rPr lang="en-US" sz="6400" b="1" dirty="0">
                <a:solidFill>
                  <a:srgbClr val="2C2C2C"/>
                </a:solidFill>
                <a:latin typeface="Times New Roman" panose="02020603050405020304" pitchFamily="18" charset="0"/>
                <a:cs typeface="Times New Roman" panose="02020603050405020304" pitchFamily="18" charset="0"/>
              </a:rPr>
              <a:t>[16</a:t>
            </a:r>
            <a:r>
              <a:rPr lang="en-US" sz="6400" b="1" baseline="30000" dirty="0">
                <a:solidFill>
                  <a:srgbClr val="2C2C2C"/>
                </a:solidFill>
                <a:latin typeface="Times New Roman" panose="02020603050405020304" pitchFamily="18" charset="0"/>
                <a:cs typeface="Times New Roman" panose="02020603050405020304" pitchFamily="18" charset="0"/>
              </a:rPr>
              <a:t>th</a:t>
            </a:r>
            <a:r>
              <a:rPr lang="en-US" sz="6400" b="1" dirty="0">
                <a:solidFill>
                  <a:srgbClr val="2C2C2C"/>
                </a:solidFill>
                <a:latin typeface="Times New Roman" panose="02020603050405020304" pitchFamily="18" charset="0"/>
                <a:cs typeface="Times New Roman" panose="02020603050405020304" pitchFamily="18" charset="0"/>
              </a:rPr>
              <a:t> November 2016]</a:t>
            </a:r>
            <a:endParaRPr lang="en-US" sz="6400" dirty="0">
              <a:solidFill>
                <a:srgbClr val="2C2C2C"/>
              </a:solidFill>
              <a:latin typeface="Times New Roman" panose="02020603050405020304" pitchFamily="18" charset="0"/>
              <a:cs typeface="Times New Roman" panose="02020603050405020304" pitchFamily="18" charset="0"/>
            </a:endParaRPr>
          </a:p>
          <a:p>
            <a:pPr marL="685800" indent="-685800" algn="just">
              <a:buFont typeface="Wingdings" panose="05000000000000000000" pitchFamily="2" charset="2"/>
              <a:buChar char="q"/>
            </a:pPr>
            <a:r>
              <a:rPr lang="en-US" sz="6400" dirty="0">
                <a:solidFill>
                  <a:srgbClr val="2C2C2C"/>
                </a:solidFill>
                <a:latin typeface="Times New Roman" panose="02020603050405020304" pitchFamily="18" charset="0"/>
                <a:cs typeface="Times New Roman" panose="02020603050405020304" pitchFamily="18" charset="0"/>
              </a:rPr>
              <a:t>Viola, P.; Jones, M. Rapid object detection using a boosted cascade of simple features. In Proceedings of the 2001 IEEE Computer Society Conference on Computer Vision and Pattern Recognition. CVPR 2001, volume 1, 2001, ISSN 1063-6919, pp. I–511–I–518 vol.1, doi:10.1109/CVPR.2001.990517.</a:t>
            </a:r>
          </a:p>
          <a:p>
            <a:pPr marL="685800" indent="-685800">
              <a:buFont typeface="Wingdings" panose="05000000000000000000" pitchFamily="2" charset="2"/>
              <a:buChar char="q"/>
            </a:pPr>
            <a:endParaRPr lang="en-US" sz="7200" dirty="0">
              <a:solidFill>
                <a:srgbClr val="2C2C2C"/>
              </a:solidFill>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q"/>
            </a:pPr>
            <a:endParaRPr lang="en-US" sz="7200" dirty="0">
              <a:solidFill>
                <a:srgbClr val="2C2C2C"/>
              </a:solidFill>
              <a:latin typeface="Times New Roman" panose="02020603050405020304" pitchFamily="18" charset="0"/>
              <a:cs typeface="Times New Roman" panose="02020603050405020304" pitchFamily="18" charset="0"/>
            </a:endParaRPr>
          </a:p>
          <a:p>
            <a:pPr marL="285750" indent="-182880" defTabSz="914400">
              <a:lnSpc>
                <a:spcPct val="90000"/>
              </a:lnSpc>
              <a:spcAft>
                <a:spcPts val="600"/>
              </a:spcAft>
              <a:buClr>
                <a:schemeClr val="tx1"/>
              </a:buClr>
              <a:buFont typeface="Wingdings" pitchFamily="2" charset="2"/>
              <a:buChar char=""/>
            </a:pPr>
            <a:endParaRPr lang="en-US" sz="1400" dirty="0">
              <a:solidFill>
                <a:schemeClr val="bg1"/>
              </a:solidFill>
            </a:endParaRPr>
          </a:p>
        </p:txBody>
      </p:sp>
      <p:sp>
        <p:nvSpPr>
          <p:cNvPr id="24" name="Rectangle 23">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97D3D80-5C2B-41E7-A38E-F3C8EA5BC17D}"/>
              </a:ext>
            </a:extLst>
          </p:cNvPr>
          <p:cNvSpPr txBox="1"/>
          <p:nvPr/>
        </p:nvSpPr>
        <p:spPr>
          <a:xfrm>
            <a:off x="7275293" y="203200"/>
            <a:ext cx="4422620" cy="7478970"/>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https://www.researchgate.net/publication/332491807_Automatic_Lip-Reading_System_Based_on_Deep_Convolutional_Neural_Network_and_Attention-Based_Long_Short-Term_Memory</a:t>
            </a:r>
          </a:p>
          <a:p>
            <a:pPr marL="342900" indent="-342900" algn="jus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https://papers.nips.cc/paper/858-lipreading-by-neural-networks-visual-preprocessing-learning-and-sensory-integration</a:t>
            </a:r>
          </a:p>
          <a:p>
            <a:pPr marL="342900" indent="-342900" algn="jus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https://medium.com/@RaghavPrabhu/understanding-of-convolutional-neural-network-cnn-deep-learning-99760835f148</a:t>
            </a:r>
          </a:p>
          <a:p>
            <a:pPr marL="342900" indent="-342900" algn="jus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https://towardsdatascience.com/the-intuition-behind-facial-detection-the-viola-jones-algorithm-29d9106b6999</a:t>
            </a:r>
          </a:p>
          <a:p>
            <a:pPr marL="342900" indent="-342900" algn="jus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https://www.researchgate.net/publication/326412569_Large-Scale_Visual_Speech_Recognition</a:t>
            </a:r>
          </a:p>
          <a:p>
            <a:pPr marL="285750" indent="-285750">
              <a:buFont typeface="Arial" panose="020B0604020202020204" pitchFamily="34" charset="0"/>
              <a:buChar char="•"/>
            </a:pPr>
            <a:endParaRPr lang="en-US" sz="20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466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62EF7629-315B-4F10-91D3-3418657FFF63}"/>
              </a:ext>
            </a:extLst>
          </p:cNvPr>
          <p:cNvSpPr txBox="1">
            <a:spLocks noGrp="1"/>
          </p:cNvSpPr>
          <p:nvPr>
            <p:ph type="title"/>
          </p:nvPr>
        </p:nvSpPr>
        <p:spPr>
          <a:xfrm>
            <a:off x="620889" y="627846"/>
            <a:ext cx="10609086"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2C2C2C"/>
                </a:solidFill>
                <a:effectLst/>
                <a:uLnTx/>
                <a:uFillTx/>
                <a:latin typeface="Times New Roman" pitchFamily="18" charset="0"/>
                <a:ea typeface="+mn-ea"/>
                <a:cs typeface="Times New Roman" pitchFamily="18" charset="0"/>
              </a:rPr>
              <a:t>Contents</a:t>
            </a:r>
          </a:p>
        </p:txBody>
      </p:sp>
      <p:sp>
        <p:nvSpPr>
          <p:cNvPr id="7" name="TextBox 6">
            <a:extLst>
              <a:ext uri="{FF2B5EF4-FFF2-40B4-BE49-F238E27FC236}">
                <a16:creationId xmlns:a16="http://schemas.microsoft.com/office/drawing/2014/main" id="{1F0DC1F1-7C0A-4DCC-9774-E26808E3D6E6}"/>
              </a:ext>
            </a:extLst>
          </p:cNvPr>
          <p:cNvSpPr txBox="1"/>
          <p:nvPr/>
        </p:nvSpPr>
        <p:spPr>
          <a:xfrm>
            <a:off x="1747808" y="1604799"/>
            <a:ext cx="7095459" cy="4191981"/>
          </a:xfrm>
          <a:prstGeom prst="rect">
            <a:avLst/>
          </a:prstGeom>
          <a:noFill/>
        </p:spPr>
        <p:txBody>
          <a:bodyPr wrap="square">
            <a:spAutoFit/>
          </a:bodyPr>
          <a:lstStyle/>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Introduction</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Literature Survey</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Problem Identification, Statement and Scope</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Goals and Objectives</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Methodology</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Expected Outcomes</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Contribution to Society</a:t>
            </a:r>
          </a:p>
          <a:p>
            <a:pPr marL="457200" indent="-457200" algn="just">
              <a:lnSpc>
                <a:spcPct val="150000"/>
              </a:lnSpc>
              <a:buFont typeface="+mj-lt"/>
              <a:buAutoNum type="arabicPeriod"/>
            </a:pPr>
            <a:r>
              <a:rPr lang="en-US" sz="2000" dirty="0">
                <a:solidFill>
                  <a:schemeClr val="tx1">
                    <a:lumMod val="90000"/>
                    <a:lumOff val="10000"/>
                  </a:schemeClr>
                </a:solidFill>
                <a:latin typeface="Times New Roman" panose="02020603050405020304" pitchFamily="18" charset="0"/>
              </a:rPr>
              <a:t>References</a:t>
            </a:r>
          </a:p>
          <a:p>
            <a:pPr marL="457200" indent="-457200" algn="just">
              <a:lnSpc>
                <a:spcPct val="150000"/>
              </a:lnSpc>
              <a:buFont typeface="+mj-lt"/>
              <a:buAutoNum type="arabicPeriod"/>
            </a:pPr>
            <a:endParaRPr lang="en-US" sz="2000" dirty="0">
              <a:solidFill>
                <a:schemeClr val="tx1">
                  <a:lumMod val="90000"/>
                  <a:lumOff val="10000"/>
                </a:schemeClr>
              </a:solidFill>
              <a:latin typeface="Times New Roman" panose="02020603050405020304" pitchFamily="18" charset="0"/>
            </a:endParaRPr>
          </a:p>
        </p:txBody>
      </p:sp>
    </p:spTree>
    <p:extLst>
      <p:ext uri="{BB962C8B-B14F-4D97-AF65-F5344CB8AC3E}">
        <p14:creationId xmlns:p14="http://schemas.microsoft.com/office/powerpoint/2010/main" val="306576983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09EF4456-2BC9-4FDF-AB6E-2F386EC97C1F}"/>
              </a:ext>
            </a:extLst>
          </p:cNvPr>
          <p:cNvSpPr txBox="1"/>
          <p:nvPr/>
        </p:nvSpPr>
        <p:spPr>
          <a:xfrm>
            <a:off x="1258712" y="1744649"/>
            <a:ext cx="9358488" cy="646331"/>
          </a:xfrm>
          <a:prstGeom prst="rect">
            <a:avLst/>
          </a:prstGeom>
          <a:noFill/>
        </p:spPr>
        <p:txBody>
          <a:bodyPr wrap="square" rtlCol="0">
            <a:spAutoFit/>
          </a:bodyPr>
          <a:lstStyle/>
          <a:p>
            <a:pPr algn="ctr"/>
            <a:r>
              <a:rPr lang="en-US" sz="3600" dirty="0">
                <a:solidFill>
                  <a:srgbClr val="2C2C2C"/>
                </a:solidFill>
                <a:latin typeface="Times New Roman" panose="02020603050405020304" pitchFamily="18" charset="0"/>
                <a:cs typeface="Times New Roman" panose="02020603050405020304" pitchFamily="18" charset="0"/>
              </a:rPr>
              <a:t>What is Lip reading/Speech Recognition?</a:t>
            </a:r>
            <a:endParaRPr lang="kn-IN" sz="3600" dirty="0">
              <a:solidFill>
                <a:srgbClr val="2C2C2C"/>
              </a:solidFill>
              <a:latin typeface="Times New Roman" panose="02020603050405020304" pitchFamily="18" charset="0"/>
            </a:endParaRPr>
          </a:p>
        </p:txBody>
      </p:sp>
      <p:sp>
        <p:nvSpPr>
          <p:cNvPr id="13" name="TextBox 12">
            <a:extLst>
              <a:ext uri="{FF2B5EF4-FFF2-40B4-BE49-F238E27FC236}">
                <a16:creationId xmlns:a16="http://schemas.microsoft.com/office/drawing/2014/main" id="{3168F97C-F401-4887-9441-E3C630E7F134}"/>
              </a:ext>
            </a:extLst>
          </p:cNvPr>
          <p:cNvSpPr txBox="1"/>
          <p:nvPr/>
        </p:nvSpPr>
        <p:spPr>
          <a:xfrm>
            <a:off x="1524001" y="2873580"/>
            <a:ext cx="8827910" cy="2092881"/>
          </a:xfrm>
          <a:prstGeom prst="rect">
            <a:avLst/>
          </a:prstGeom>
          <a:noFill/>
        </p:spPr>
        <p:txBody>
          <a:bodyPr wrap="square">
            <a:spAutoFit/>
          </a:bodyPr>
          <a:lstStyle/>
          <a:p>
            <a:pPr algn="just"/>
            <a:r>
              <a:rPr lang="en-US" sz="2600" dirty="0">
                <a:solidFill>
                  <a:schemeClr val="tx1">
                    <a:lumMod val="90000"/>
                    <a:lumOff val="10000"/>
                  </a:schemeClr>
                </a:solidFill>
                <a:latin typeface="Times New Roman" panose="02020603050405020304" pitchFamily="18" charset="0"/>
                <a:cs typeface="Times New Roman" panose="02020603050405020304" pitchFamily="18" charset="0"/>
              </a:rPr>
              <a:t>Lipreading, also known as visual speech recognition is the task of understanding speech by analyzing the movement of lips. Alternatively, it could be described as the process of decoding text from visual information generated by the speaker’s mouth movement. </a:t>
            </a:r>
            <a:endParaRPr lang="kn-IN" sz="2600" dirty="0">
              <a:solidFill>
                <a:schemeClr val="tx1">
                  <a:lumMod val="90000"/>
                  <a:lumOff val="10000"/>
                </a:schemeClr>
              </a:solidFill>
              <a:latin typeface="Times New Roman" panose="02020603050405020304" pitchFamily="18" charset="0"/>
            </a:endParaRPr>
          </a:p>
        </p:txBody>
      </p:sp>
      <p:pic>
        <p:nvPicPr>
          <p:cNvPr id="19" name="Picture 18">
            <a:extLst>
              <a:ext uri="{FF2B5EF4-FFF2-40B4-BE49-F238E27FC236}">
                <a16:creationId xmlns:a16="http://schemas.microsoft.com/office/drawing/2014/main" id="{20C8C30C-BE86-4B18-892C-BE740DC9811E}"/>
              </a:ext>
            </a:extLst>
          </p:cNvPr>
          <p:cNvPicPr>
            <a:picLocks noChangeAspect="1"/>
          </p:cNvPicPr>
          <p:nvPr/>
        </p:nvPicPr>
        <p:blipFill>
          <a:blip r:embed="rId2">
            <a:alphaModFix amt="5000"/>
          </a:blip>
          <a:stretch>
            <a:fillRect/>
          </a:stretch>
        </p:blipFill>
        <p:spPr>
          <a:xfrm>
            <a:off x="0" y="0"/>
            <a:ext cx="6096000" cy="6375400"/>
          </a:xfrm>
          <a:prstGeom prst="rect">
            <a:avLst/>
          </a:prstGeom>
        </p:spPr>
      </p:pic>
    </p:spTree>
    <p:extLst>
      <p:ext uri="{BB962C8B-B14F-4D97-AF65-F5344CB8AC3E}">
        <p14:creationId xmlns:p14="http://schemas.microsoft.com/office/powerpoint/2010/main" val="421587548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BEA1501-A43B-42E2-B147-24E7EBF23B06}"/>
              </a:ext>
            </a:extLst>
          </p:cNvPr>
          <p:cNvSpPr txBox="1"/>
          <p:nvPr/>
        </p:nvSpPr>
        <p:spPr>
          <a:xfrm>
            <a:off x="163516" y="1325880"/>
            <a:ext cx="3732904" cy="4206240"/>
          </a:xfrm>
          <a:prstGeom prst="rect">
            <a:avLst/>
          </a:prstGeom>
        </p:spPr>
        <p:txBody>
          <a:bodyPr vert="horz" lIns="91440" tIns="45720" rIns="91440" bIns="45720" rtlCol="0" anchor="ctr">
            <a:normAutofit/>
          </a:bodyPr>
          <a:lstStyle/>
          <a:p>
            <a:pPr marL="0" marR="0" lvl="0" indent="0" algn="r" defTabSz="914400" fontAlgn="auto">
              <a:lnSpc>
                <a:spcPct val="85000"/>
              </a:lnSpc>
              <a:spcBef>
                <a:spcPct val="0"/>
              </a:spcBef>
              <a:spcAft>
                <a:spcPts val="600"/>
              </a:spcAft>
              <a:buClrTx/>
              <a:buSzTx/>
              <a:tabLst/>
              <a:defRPr/>
            </a:pPr>
            <a:r>
              <a:rPr kumimoji="0" lang="en-US" sz="3600" b="0" i="0" u="none" strike="noStrike" cap="all" spc="0" normalizeH="0" noProof="0" dirty="0">
                <a:ln>
                  <a:noFill/>
                </a:ln>
                <a:effectLst/>
                <a:uLnTx/>
                <a:uFillTx/>
                <a:latin typeface="Times New Roman" panose="02020603050405020304" pitchFamily="18" charset="0"/>
                <a:ea typeface="+mj-ea"/>
                <a:cs typeface="Times New Roman" panose="02020603050405020304" pitchFamily="18" charset="0"/>
              </a:rPr>
              <a:t>INTRODUCTION</a:t>
            </a:r>
          </a:p>
        </p:txBody>
      </p:sp>
      <p:sp>
        <p:nvSpPr>
          <p:cNvPr id="18" name="Rectangle 17">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BB23C7-604C-4EB6-A980-BB35553492EE}"/>
              </a:ext>
            </a:extLst>
          </p:cNvPr>
          <p:cNvSpPr txBox="1"/>
          <p:nvPr/>
        </p:nvSpPr>
        <p:spPr>
          <a:xfrm>
            <a:off x="4381668" y="880533"/>
            <a:ext cx="7166860" cy="4851400"/>
          </a:xfrm>
          <a:prstGeom prst="rect">
            <a:avLst/>
          </a:prstGeom>
        </p:spPr>
        <p:txBody>
          <a:bodyPr vert="horz" lIns="91440" tIns="45720" rIns="91440" bIns="45720" rtlCol="0" anchor="ctr">
            <a:normAutofit/>
          </a:bodyPr>
          <a:lstStyle/>
          <a:p>
            <a:pPr marL="342900" indent="-182880" algn="just" defTabSz="914400">
              <a:lnSpc>
                <a:spcPct val="90000"/>
              </a:lnSpc>
              <a:spcAft>
                <a:spcPts val="600"/>
              </a:spcAft>
              <a:buClr>
                <a:schemeClr val="tx1"/>
              </a:buClr>
              <a:buFont typeface="Wingdings" pitchFamily="2" charset="2"/>
              <a:buChar char=""/>
            </a:pPr>
            <a:endParaRPr lang="en-US" dirty="0"/>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Machine Learning is widely used for lip reading and for improving speech recognition.</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Visual lip-reading plays an important role in human-computer interaction in noisy environments</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Possible applications: help people with hearing disabilities, surveillance systems, etc.</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Typical lip-reading systems face several challenges due to variances in the inputs.</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several different words can be spoken with almost indistinguishable lip movements.</a:t>
            </a:r>
          </a:p>
          <a:p>
            <a:pPr marL="342900" indent="-182880" algn="just" defTabSz="914400">
              <a:lnSpc>
                <a:spcPct val="90000"/>
              </a:lnSpc>
              <a:spcAft>
                <a:spcPts val="600"/>
              </a:spcAft>
              <a:buClr>
                <a:schemeClr val="tx1"/>
              </a:buClr>
              <a:buFont typeface="Wingdings" pitchFamily="2" charset="2"/>
              <a:buChar char=""/>
            </a:pPr>
            <a:r>
              <a:rPr lang="en-US" sz="2000" dirty="0">
                <a:latin typeface="Times New Roman" panose="02020603050405020304" pitchFamily="18" charset="0"/>
                <a:cs typeface="Times New Roman" panose="02020603050405020304" pitchFamily="18" charset="0"/>
              </a:rPr>
              <a:t>The use of Deep Learning and deep neural networks has revolutionized the quality of automated lip-reading systems, resulting in more accurate models.</a:t>
            </a:r>
          </a:p>
        </p:txBody>
      </p:sp>
      <p:sp>
        <p:nvSpPr>
          <p:cNvPr id="22" name="Rectangle 21">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290520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AAADC-EC1B-4941-BAF9-ADFFC97E46ED}"/>
              </a:ext>
            </a:extLst>
          </p:cNvPr>
          <p:cNvSpPr>
            <a:spLocks noGrp="1"/>
          </p:cNvSpPr>
          <p:nvPr>
            <p:ph type="title"/>
          </p:nvPr>
        </p:nvSpPr>
        <p:spPr>
          <a:xfrm>
            <a:off x="756030" y="-138918"/>
            <a:ext cx="10343532" cy="1149468"/>
          </a:xfrm>
        </p:spPr>
        <p:txBody>
          <a:bodyPr anchor="ctr">
            <a:normAutofit/>
          </a:bodyPr>
          <a:lstStyle/>
          <a:p>
            <a:pPr algn="ctr"/>
            <a:r>
              <a:rPr lang="en-US" sz="3600" dirty="0">
                <a:solidFill>
                  <a:srgbClr val="2C2C2C"/>
                </a:solidFill>
                <a:latin typeface="Times New Roman" panose="02020603050405020304" pitchFamily="18" charset="0"/>
                <a:cs typeface="Times New Roman" panose="02020603050405020304" pitchFamily="18" charset="0"/>
              </a:rPr>
              <a:t>LITERATURE SURVEY</a:t>
            </a:r>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able 4">
            <a:extLst>
              <a:ext uri="{FF2B5EF4-FFF2-40B4-BE49-F238E27FC236}">
                <a16:creationId xmlns:a16="http://schemas.microsoft.com/office/drawing/2014/main" id="{6C731626-CD73-4CC7-859F-3A6475BCC73E}"/>
              </a:ext>
            </a:extLst>
          </p:cNvPr>
          <p:cNvGraphicFramePr>
            <a:graphicFrameLocks noGrp="1"/>
          </p:cNvGraphicFramePr>
          <p:nvPr>
            <p:ph idx="1"/>
            <p:extLst>
              <p:ext uri="{D42A27DB-BD31-4B8C-83A1-F6EECF244321}">
                <p14:modId xmlns:p14="http://schemas.microsoft.com/office/powerpoint/2010/main" val="468761940"/>
              </p:ext>
            </p:extLst>
          </p:nvPr>
        </p:nvGraphicFramePr>
        <p:xfrm>
          <a:off x="1092438" y="828325"/>
          <a:ext cx="10275219" cy="3952847"/>
        </p:xfrm>
        <a:graphic>
          <a:graphicData uri="http://schemas.openxmlformats.org/drawingml/2006/table">
            <a:tbl>
              <a:tblPr firstRow="1" bandRow="1">
                <a:noFill/>
                <a:tableStyleId>{3B4B98B0-60AC-42C2-AFA5-B58CD77FA1E5}</a:tableStyleId>
              </a:tblPr>
              <a:tblGrid>
                <a:gridCol w="3461160">
                  <a:extLst>
                    <a:ext uri="{9D8B030D-6E8A-4147-A177-3AD203B41FA5}">
                      <a16:colId xmlns:a16="http://schemas.microsoft.com/office/drawing/2014/main" val="2981917977"/>
                    </a:ext>
                  </a:extLst>
                </a:gridCol>
                <a:gridCol w="3461160">
                  <a:extLst>
                    <a:ext uri="{9D8B030D-6E8A-4147-A177-3AD203B41FA5}">
                      <a16:colId xmlns:a16="http://schemas.microsoft.com/office/drawing/2014/main" val="945233394"/>
                    </a:ext>
                  </a:extLst>
                </a:gridCol>
                <a:gridCol w="3352899">
                  <a:extLst>
                    <a:ext uri="{9D8B030D-6E8A-4147-A177-3AD203B41FA5}">
                      <a16:colId xmlns:a16="http://schemas.microsoft.com/office/drawing/2014/main" val="2572263168"/>
                    </a:ext>
                  </a:extLst>
                </a:gridCol>
              </a:tblGrid>
              <a:tr h="664513">
                <a:tc>
                  <a:txBody>
                    <a:bodyPr/>
                    <a:lstStyle/>
                    <a:p>
                      <a:pPr algn="ctr"/>
                      <a:r>
                        <a:rPr lang="en-US" sz="2400" b="0" cap="all" spc="150" dirty="0">
                          <a:solidFill>
                            <a:schemeClr val="lt1"/>
                          </a:solidFill>
                        </a:rPr>
                        <a:t>PAPER TITLE</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algn="ctr"/>
                      <a:r>
                        <a:rPr lang="en-US" sz="2400" b="0" cap="all" spc="150" dirty="0">
                          <a:solidFill>
                            <a:schemeClr val="lt1"/>
                          </a:solidFill>
                        </a:rPr>
                        <a:t>AUTHOR NAMES</a:t>
                      </a:r>
                    </a:p>
                  </a:txBody>
                  <a:tcPr marL="151061" marR="151061" marT="151061" marB="151061">
                    <a:lnL w="12700" cmpd="sng">
                      <a:noFill/>
                    </a:lnL>
                    <a:lnR w="12700" cmpd="sng">
                      <a:noFill/>
                    </a:lnR>
                    <a:lnT w="12700" cmpd="sng">
                      <a:noFill/>
                    </a:lnT>
                    <a:lnB w="38100" cmpd="sng">
                      <a:noFill/>
                    </a:lnB>
                    <a:solidFill>
                      <a:srgbClr val="2C2C2C"/>
                    </a:solidFill>
                  </a:tcPr>
                </a:tc>
                <a:tc>
                  <a:txBody>
                    <a:bodyPr/>
                    <a:lstStyle/>
                    <a:p>
                      <a:pPr algn="ctr"/>
                      <a:r>
                        <a:rPr lang="en-US" sz="2400" b="0" cap="all" spc="150" dirty="0">
                          <a:solidFill>
                            <a:schemeClr val="lt1"/>
                          </a:solidFill>
                        </a:rPr>
                        <a:t>DATE &amp; YEAR</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1271038">
                <a:tc>
                  <a:txBody>
                    <a:bodyPr/>
                    <a:lstStyle/>
                    <a:p>
                      <a:pPr algn="ctr"/>
                      <a:r>
                        <a:rPr lang="en-US" sz="1600" cap="none" spc="0" dirty="0">
                          <a:solidFill>
                            <a:schemeClr val="tx1"/>
                          </a:solidFill>
                        </a:rPr>
                        <a:t>Automatic Lip-Reading System Based on Deep Convolutional Neural Network and Attention-Based Long Short-Term Memory </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Yuanyao Lu * and Hongbo L</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17 April 2019</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3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Largescale visual speech recognition</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Brendan Shillingford &amp; Team</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13 Jul 2018</a:t>
                      </a:r>
                    </a:p>
                    <a:p>
                      <a:pPr algn="ctr"/>
                      <a:endParaRPr lang="en-US" sz="16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10284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Lip Movements Generation at a Glance</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Lele Chen, Zhiheng Li, Ross K. Maddox, Zhiyao Duan and Chenliang Xu</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cap="none" spc="0" dirty="0">
                          <a:solidFill>
                            <a:schemeClr val="tx1"/>
                          </a:solidFill>
                        </a:rPr>
                        <a:t>28 Mar 2018</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graphicFrame>
        <p:nvGraphicFramePr>
          <p:cNvPr id="7" name="Table 6">
            <a:extLst>
              <a:ext uri="{FF2B5EF4-FFF2-40B4-BE49-F238E27FC236}">
                <a16:creationId xmlns:a16="http://schemas.microsoft.com/office/drawing/2014/main" id="{7B82A64E-B24B-49D6-91D0-5E8FE39330D0}"/>
              </a:ext>
            </a:extLst>
          </p:cNvPr>
          <p:cNvGraphicFramePr>
            <a:graphicFrameLocks/>
          </p:cNvGraphicFramePr>
          <p:nvPr>
            <p:extLst>
              <p:ext uri="{D42A27DB-BD31-4B8C-83A1-F6EECF244321}">
                <p14:modId xmlns:p14="http://schemas.microsoft.com/office/powerpoint/2010/main" val="1699104238"/>
              </p:ext>
            </p:extLst>
          </p:nvPr>
        </p:nvGraphicFramePr>
        <p:xfrm>
          <a:off x="1092438" y="4693328"/>
          <a:ext cx="10275219" cy="2007483"/>
        </p:xfrm>
        <a:graphic>
          <a:graphicData uri="http://schemas.openxmlformats.org/drawingml/2006/table">
            <a:tbl>
              <a:tblPr firstRow="1" bandRow="1">
                <a:noFill/>
                <a:tableStyleId>{3B4B98B0-60AC-42C2-AFA5-B58CD77FA1E5}</a:tableStyleId>
              </a:tblPr>
              <a:tblGrid>
                <a:gridCol w="3461160">
                  <a:extLst>
                    <a:ext uri="{9D8B030D-6E8A-4147-A177-3AD203B41FA5}">
                      <a16:colId xmlns:a16="http://schemas.microsoft.com/office/drawing/2014/main" val="2981917977"/>
                    </a:ext>
                  </a:extLst>
                </a:gridCol>
                <a:gridCol w="3461160">
                  <a:extLst>
                    <a:ext uri="{9D8B030D-6E8A-4147-A177-3AD203B41FA5}">
                      <a16:colId xmlns:a16="http://schemas.microsoft.com/office/drawing/2014/main" val="945233394"/>
                    </a:ext>
                  </a:extLst>
                </a:gridCol>
                <a:gridCol w="3352899">
                  <a:extLst>
                    <a:ext uri="{9D8B030D-6E8A-4147-A177-3AD203B41FA5}">
                      <a16:colId xmlns:a16="http://schemas.microsoft.com/office/drawing/2014/main" val="2572263168"/>
                    </a:ext>
                  </a:extLst>
                </a:gridCol>
              </a:tblGrid>
              <a:tr h="8267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Improving Speaker Independent Lipreading with Domain Adversarial Training </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cap="none" spc="0" dirty="0">
                          <a:solidFill>
                            <a:schemeClr val="tx1"/>
                          </a:solidFill>
                        </a:rPr>
                        <a:t>Michael Wand and Jurgen Schmidhuber</a:t>
                      </a:r>
                      <a:endParaRPr lang="en-US" sz="1600" b="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4 Aug 2017</a:t>
                      </a:r>
                    </a:p>
                    <a:p>
                      <a:pPr algn="ctr"/>
                      <a:endParaRPr lang="en-US" sz="1600" b="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3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Lip Reading Sentences in the Wild</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rPr>
                        <a:t>Joon Son Chung, Andrew Senior, Oriol Vinyals and Andrew Zisserman</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600" cap="none" spc="0" dirty="0">
                          <a:solidFill>
                            <a:schemeClr val="tx1"/>
                          </a:solidFill>
                        </a:rPr>
                        <a:t>16 Nov 2018</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183227029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D0AF04-4ECC-44D9-93BA-F32A480C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51945D-2210-4FFD-939B-FAB06B9F8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4585560"/>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0C82F765-8C81-43A4-A66D-6E9BD2A9F5FA}"/>
              </a:ext>
            </a:extLst>
          </p:cNvPr>
          <p:cNvSpPr txBox="1"/>
          <p:nvPr/>
        </p:nvSpPr>
        <p:spPr>
          <a:xfrm>
            <a:off x="1202919" y="4674398"/>
            <a:ext cx="9784080" cy="1508760"/>
          </a:xfrm>
          <a:prstGeom prst="rect">
            <a:avLst/>
          </a:prstGeom>
        </p:spPr>
        <p:txBody>
          <a:bodyPr vert="horz" lIns="91440" tIns="45720" rIns="91440" bIns="45720" rtlCol="0" anchor="ctr">
            <a:normAutofit/>
          </a:bodyPr>
          <a:lstStyle/>
          <a:p>
            <a:pPr algn="ctr" defTabSz="914400">
              <a:lnSpc>
                <a:spcPct val="85000"/>
              </a:lnSpc>
              <a:spcBef>
                <a:spcPct val="0"/>
              </a:spcBef>
              <a:spcAft>
                <a:spcPts val="600"/>
              </a:spcAft>
            </a:pPr>
            <a:r>
              <a:rPr lang="en-US" sz="4000" cap="all" dirty="0">
                <a:solidFill>
                  <a:schemeClr val="bg2"/>
                </a:solidFill>
                <a:latin typeface="+mj-lt"/>
                <a:ea typeface="+mj-ea"/>
                <a:cs typeface="+mj-cs"/>
              </a:rPr>
              <a:t>Problem Identification</a:t>
            </a:r>
          </a:p>
        </p:txBody>
      </p:sp>
      <p:graphicFrame>
        <p:nvGraphicFramePr>
          <p:cNvPr id="12" name="TextBox 5">
            <a:extLst>
              <a:ext uri="{FF2B5EF4-FFF2-40B4-BE49-F238E27FC236}">
                <a16:creationId xmlns:a16="http://schemas.microsoft.com/office/drawing/2014/main" id="{BC8E51D1-79B9-451A-8A25-302D2D284465}"/>
              </a:ext>
            </a:extLst>
          </p:cNvPr>
          <p:cNvGraphicFramePr/>
          <p:nvPr>
            <p:extLst>
              <p:ext uri="{D42A27DB-BD31-4B8C-83A1-F6EECF244321}">
                <p14:modId xmlns:p14="http://schemas.microsoft.com/office/powerpoint/2010/main" val="3940834784"/>
              </p:ext>
            </p:extLst>
          </p:nvPr>
        </p:nvGraphicFramePr>
        <p:xfrm>
          <a:off x="1203325" y="643466"/>
          <a:ext cx="9783763" cy="3298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43423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0949323-8837-4C07-881F-6D120DBD033E}"/>
              </a:ext>
            </a:extLst>
          </p:cNvPr>
          <p:cNvSpPr txBox="1"/>
          <p:nvPr/>
        </p:nvSpPr>
        <p:spPr>
          <a:xfrm>
            <a:off x="4381668" y="1126067"/>
            <a:ext cx="6605331" cy="4605866"/>
          </a:xfrm>
          <a:prstGeom prst="rect">
            <a:avLst/>
          </a:prstGeom>
        </p:spPr>
        <p:txBody>
          <a:bodyPr vert="horz" lIns="91440" tIns="45720" rIns="91440" bIns="45720" rtlCol="0" anchor="ctr">
            <a:normAutofit/>
          </a:bodyPr>
          <a:lstStyle/>
          <a:p>
            <a:pPr algn="just" defTabSz="914400">
              <a:lnSpc>
                <a:spcPct val="90000"/>
              </a:lnSpc>
              <a:spcAft>
                <a:spcPts val="600"/>
              </a:spcAft>
              <a:buClr>
                <a:schemeClr val="tx1"/>
              </a:buClr>
            </a:pPr>
            <a:r>
              <a:rPr lang="en-US" sz="2600" dirty="0">
                <a:latin typeface="Times New Roman" panose="02020603050405020304" pitchFamily="18" charset="0"/>
                <a:cs typeface="Times New Roman" panose="02020603050405020304" pitchFamily="18" charset="0"/>
              </a:rPr>
              <a:t>This project mainly aims at preprocessing a video sample which would then be systematically cropped, and the required features would be extracted and then fed to an artificially intelligent system to map variable-length sequences of video frames to text sequences, and it is trained end to end.</a:t>
            </a:r>
          </a:p>
        </p:txBody>
      </p:sp>
      <p:sp>
        <p:nvSpPr>
          <p:cNvPr id="32" name="Rectangle 31">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8AB7BB0D-CA9E-445C-B01B-E33C985CC017}"/>
              </a:ext>
            </a:extLst>
          </p:cNvPr>
          <p:cNvSpPr txBox="1"/>
          <p:nvPr/>
        </p:nvSpPr>
        <p:spPr>
          <a:xfrm>
            <a:off x="719329" y="774551"/>
            <a:ext cx="3200318" cy="5443369"/>
          </a:xfrm>
          <a:prstGeom prst="rect">
            <a:avLst/>
          </a:prstGeom>
        </p:spPr>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kumimoji="0" lang="en-US" sz="3600" b="0" i="0" u="none" strike="noStrike" cap="all" spc="0" normalizeH="0" noProof="0" dirty="0">
                <a:ln>
                  <a:noFill/>
                </a:ln>
                <a:effectLst/>
                <a:uLnTx/>
                <a:uFillTx/>
                <a:latin typeface="Times New Roman" panose="02020603050405020304" pitchFamily="18" charset="0"/>
                <a:ea typeface="+mj-ea"/>
                <a:cs typeface="Times New Roman" panose="02020603050405020304" pitchFamily="18" charset="0"/>
              </a:rPr>
              <a:t>PROBLEM STATEMENT</a:t>
            </a:r>
          </a:p>
        </p:txBody>
      </p:sp>
    </p:spTree>
    <p:extLst>
      <p:ext uri="{BB962C8B-B14F-4D97-AF65-F5344CB8AC3E}">
        <p14:creationId xmlns:p14="http://schemas.microsoft.com/office/powerpoint/2010/main" val="125676942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60310-1127-4DCB-A39D-D9E48A454F8F}"/>
              </a:ext>
            </a:extLst>
          </p:cNvPr>
          <p:cNvSpPr txBox="1"/>
          <p:nvPr/>
        </p:nvSpPr>
        <p:spPr>
          <a:xfrm>
            <a:off x="3091908" y="743422"/>
            <a:ext cx="6008183" cy="646331"/>
          </a:xfrm>
          <a:prstGeom prst="rect">
            <a:avLst/>
          </a:prstGeom>
          <a:noFill/>
        </p:spPr>
        <p:txBody>
          <a:bodyPr wrap="square">
            <a:spAutoFit/>
          </a:bodyPr>
          <a:lstStyle/>
          <a:p>
            <a:pPr algn="ctr"/>
            <a:r>
              <a:rPr lang="en-US" sz="3600" dirty="0">
                <a:solidFill>
                  <a:schemeClr val="bg1"/>
                </a:solidFill>
              </a:rPr>
              <a:t>SCOPE</a:t>
            </a:r>
            <a:endParaRPr lang="kn-IN" sz="3600" dirty="0">
              <a:solidFill>
                <a:schemeClr val="bg1"/>
              </a:solidFill>
            </a:endParaRPr>
          </a:p>
        </p:txBody>
      </p:sp>
      <p:graphicFrame>
        <p:nvGraphicFramePr>
          <p:cNvPr id="12" name="TextBox 4">
            <a:extLst>
              <a:ext uri="{FF2B5EF4-FFF2-40B4-BE49-F238E27FC236}">
                <a16:creationId xmlns:a16="http://schemas.microsoft.com/office/drawing/2014/main" id="{EC471522-0885-41B3-A100-ADCAA4E826E6}"/>
              </a:ext>
            </a:extLst>
          </p:cNvPr>
          <p:cNvGraphicFramePr/>
          <p:nvPr>
            <p:extLst>
              <p:ext uri="{D42A27DB-BD31-4B8C-83A1-F6EECF244321}">
                <p14:modId xmlns:p14="http://schemas.microsoft.com/office/powerpoint/2010/main" val="1919308426"/>
              </p:ext>
            </p:extLst>
          </p:nvPr>
        </p:nvGraphicFramePr>
        <p:xfrm>
          <a:off x="824089" y="1986844"/>
          <a:ext cx="11040534" cy="4346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1119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459036C-1D8E-410C-903B-A274361C9073}"/>
              </a:ext>
            </a:extLst>
          </p:cNvPr>
          <p:cNvSpPr txBox="1"/>
          <p:nvPr/>
        </p:nvSpPr>
        <p:spPr>
          <a:xfrm>
            <a:off x="1598427" y="1645536"/>
            <a:ext cx="8256773" cy="280698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To predict the words spoken by the speaker accurately.</a:t>
            </a:r>
          </a:p>
          <a:p>
            <a:pPr marL="342900" indent="-342900" algn="just">
              <a:lnSpc>
                <a:spcPct val="150000"/>
              </a:lnSpc>
              <a:buFont typeface="Arial" panose="020B0604020202020204" pitchFamily="34" charset="0"/>
              <a:buChar char="•"/>
            </a:pPr>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To recognize the sentences not only for a single video but for the whole  dataset</a:t>
            </a:r>
          </a:p>
          <a:p>
            <a:pPr marL="342900" indent="-342900" algn="just">
              <a:lnSpc>
                <a:spcPct val="150000"/>
              </a:lnSpc>
              <a:buFont typeface="Arial" panose="020B0604020202020204" pitchFamily="34" charset="0"/>
              <a:buChar char="•"/>
            </a:pPr>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To place the tracker around the lip region accurately.</a:t>
            </a:r>
          </a:p>
          <a:p>
            <a:pPr marL="342900" indent="-342900" algn="just">
              <a:lnSpc>
                <a:spcPct val="150000"/>
              </a:lnSpc>
              <a:buFont typeface="Arial" panose="020B0604020202020204" pitchFamily="34" charset="0"/>
              <a:buChar char="•"/>
            </a:pPr>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 To normalize the video samples so that uniformity is maintained.</a:t>
            </a:r>
          </a:p>
          <a:p>
            <a:pPr marL="342900" indent="-342900" algn="just">
              <a:lnSpc>
                <a:spcPct val="150000"/>
              </a:lnSpc>
              <a:buFont typeface="Arial" panose="020B0604020202020204" pitchFamily="34" charset="0"/>
              <a:buChar char="•"/>
            </a:pPr>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To decode the text spoken by the speaker correctly.</a:t>
            </a:r>
          </a:p>
        </p:txBody>
      </p:sp>
      <p:sp>
        <p:nvSpPr>
          <p:cNvPr id="6" name="TextBox 5">
            <a:extLst>
              <a:ext uri="{FF2B5EF4-FFF2-40B4-BE49-F238E27FC236}">
                <a16:creationId xmlns:a16="http://schemas.microsoft.com/office/drawing/2014/main" id="{321EBB3A-1708-42BE-8032-65C00909D8E1}"/>
              </a:ext>
            </a:extLst>
          </p:cNvPr>
          <p:cNvSpPr txBox="1"/>
          <p:nvPr/>
        </p:nvSpPr>
        <p:spPr>
          <a:xfrm>
            <a:off x="2993065" y="482137"/>
            <a:ext cx="620586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1200" cap="none" spc="0" normalizeH="0" baseline="0" noProof="0" dirty="0">
                <a:ln>
                  <a:noFill/>
                </a:ln>
                <a:solidFill>
                  <a:srgbClr val="2C2C2C"/>
                </a:solidFill>
                <a:effectLst/>
                <a:uLnTx/>
                <a:uFillTx/>
                <a:latin typeface="Times New Roman" panose="02020603050405020304" pitchFamily="18" charset="0"/>
                <a:ea typeface="+mj-ea"/>
                <a:cs typeface="Times New Roman" panose="02020603050405020304" pitchFamily="18" charset="0"/>
                <a:sym typeface="Arial"/>
              </a:rPr>
              <a:t>GOALS AND OBJECTIVES</a:t>
            </a:r>
            <a:endParaRPr kumimoji="0" lang="kn-IN" sz="3600" b="0" i="0" u="none" strike="noStrike" kern="0" cap="none" spc="0" normalizeH="0" baseline="0" noProof="0" dirty="0">
              <a:ln>
                <a:noFill/>
              </a:ln>
              <a:solidFill>
                <a:srgbClr val="2C2C2C"/>
              </a:solidFill>
              <a:effectLst/>
              <a:uLnTx/>
              <a:uFillTx/>
              <a:latin typeface="Arial"/>
              <a:sym typeface="Arial"/>
            </a:endParaRPr>
          </a:p>
        </p:txBody>
      </p:sp>
    </p:spTree>
    <p:extLst>
      <p:ext uri="{BB962C8B-B14F-4D97-AF65-F5344CB8AC3E}">
        <p14:creationId xmlns:p14="http://schemas.microsoft.com/office/powerpoint/2010/main" val="93496791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4E3864-550F-4194-BC9D-CCA442A52D0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F871927-9856-4138-B7A7-125C4AA7EFDB}">
  <ds:schemaRefs>
    <ds:schemaRef ds:uri="http://schemas.microsoft.com/sharepoint/v3/contenttype/forms"/>
  </ds:schemaRefs>
</ds:datastoreItem>
</file>

<file path=customXml/itemProps3.xml><?xml version="1.0" encoding="utf-8"?>
<ds:datastoreItem xmlns:ds="http://schemas.openxmlformats.org/officeDocument/2006/customXml" ds:itemID="{79934CB3-A97C-40D1-8D7D-5211E1C57C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TotalTime>
  <Words>1651</Words>
  <Application>Microsoft Office PowerPoint</Application>
  <PresentationFormat>Widescreen</PresentationFormat>
  <Paragraphs>151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Corbel</vt:lpstr>
      <vt:lpstr>Symbol</vt:lpstr>
      <vt:lpstr>Times New Roman</vt:lpstr>
      <vt:lpstr>Wingdings</vt:lpstr>
      <vt:lpstr>Banded</vt:lpstr>
      <vt:lpstr>PowerPoint Presentation</vt:lpstr>
      <vt:lpstr>Contents</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SAI.SNEHASV</dc:creator>
  <cp:lastModifiedBy>SAI.SNEHASV</cp:lastModifiedBy>
  <cp:revision>3</cp:revision>
  <dcterms:created xsi:type="dcterms:W3CDTF">2020-12-30T17:56:08Z</dcterms:created>
  <dcterms:modified xsi:type="dcterms:W3CDTF">2020-12-30T18:12:35Z</dcterms:modified>
</cp:coreProperties>
</file>